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7" r:id="rId1"/>
  </p:sldMasterIdLst>
  <p:notesMasterIdLst>
    <p:notesMasterId r:id="rId50"/>
  </p:notesMasterIdLst>
  <p:handoutMasterIdLst>
    <p:handoutMasterId r:id="rId51"/>
  </p:handoutMasterIdLst>
  <p:sldIdLst>
    <p:sldId id="294" r:id="rId2"/>
    <p:sldId id="256" r:id="rId3"/>
    <p:sldId id="265" r:id="rId4"/>
    <p:sldId id="266" r:id="rId5"/>
    <p:sldId id="296" r:id="rId6"/>
    <p:sldId id="297" r:id="rId7"/>
    <p:sldId id="298" r:id="rId8"/>
    <p:sldId id="300" r:id="rId9"/>
    <p:sldId id="264" r:id="rId10"/>
    <p:sldId id="262" r:id="rId11"/>
    <p:sldId id="301" r:id="rId12"/>
    <p:sldId id="302" r:id="rId13"/>
    <p:sldId id="303" r:id="rId14"/>
    <p:sldId id="304" r:id="rId15"/>
    <p:sldId id="305" r:id="rId16"/>
    <p:sldId id="272" r:id="rId17"/>
    <p:sldId id="327" r:id="rId18"/>
    <p:sldId id="271" r:id="rId19"/>
    <p:sldId id="273" r:id="rId20"/>
    <p:sldId id="326" r:id="rId21"/>
    <p:sldId id="328" r:id="rId22"/>
    <p:sldId id="329" r:id="rId23"/>
    <p:sldId id="330" r:id="rId24"/>
    <p:sldId id="295" r:id="rId25"/>
    <p:sldId id="312" r:id="rId26"/>
    <p:sldId id="289" r:id="rId27"/>
    <p:sldId id="290" r:id="rId28"/>
    <p:sldId id="291" r:id="rId29"/>
    <p:sldId id="313" r:id="rId30"/>
    <p:sldId id="306" r:id="rId31"/>
    <p:sldId id="307" r:id="rId32"/>
    <p:sldId id="308" r:id="rId33"/>
    <p:sldId id="314" r:id="rId34"/>
    <p:sldId id="309" r:id="rId35"/>
    <p:sldId id="310" r:id="rId36"/>
    <p:sldId id="311" r:id="rId37"/>
    <p:sldId id="315" r:id="rId38"/>
    <p:sldId id="316" r:id="rId39"/>
    <p:sldId id="317" r:id="rId40"/>
    <p:sldId id="318" r:id="rId41"/>
    <p:sldId id="319" r:id="rId42"/>
    <p:sldId id="320" r:id="rId43"/>
    <p:sldId id="321" r:id="rId44"/>
    <p:sldId id="322" r:id="rId45"/>
    <p:sldId id="323" r:id="rId46"/>
    <p:sldId id="324" r:id="rId47"/>
    <p:sldId id="325" r:id="rId48"/>
    <p:sldId id="279"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82" d="100"/>
          <a:sy n="82" d="100"/>
        </p:scale>
        <p:origin x="720"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FD41C2-0434-42CE-AEDD-28107992B20C}" type="datetimeFigureOut">
              <a:rPr lang="tr-TR" smtClean="0"/>
              <a:t>25.11.2016</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642E2F-1529-4A10-A768-F5F8853BB373}" type="slidenum">
              <a:rPr lang="tr-TR" smtClean="0"/>
              <a:t>‹#›</a:t>
            </a:fld>
            <a:endParaRPr lang="tr-TR"/>
          </a:p>
        </p:txBody>
      </p:sp>
    </p:spTree>
    <p:extLst>
      <p:ext uri="{BB962C8B-B14F-4D97-AF65-F5344CB8AC3E}">
        <p14:creationId xmlns:p14="http://schemas.microsoft.com/office/powerpoint/2010/main" val="19299466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B1A0C3-1CF9-49AA-8DEA-4C3B568629CE}" type="datetimeFigureOut">
              <a:rPr lang="tr-TR" smtClean="0"/>
              <a:t>25.11.2016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5256E6-3FDF-4D06-BDE4-B7708BDA4B9F}" type="slidenum">
              <a:rPr lang="tr-TR" smtClean="0"/>
              <a:t>‹#›</a:t>
            </a:fld>
            <a:endParaRPr lang="tr-TR"/>
          </a:p>
        </p:txBody>
      </p:sp>
    </p:spTree>
    <p:extLst>
      <p:ext uri="{BB962C8B-B14F-4D97-AF65-F5344CB8AC3E}">
        <p14:creationId xmlns:p14="http://schemas.microsoft.com/office/powerpoint/2010/main" val="229910662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val="3501215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1BAC8E4B-C941-4926-ABC8-15B52A52C96A}" type="datetime1">
              <a:rPr lang="en-US" smtClean="0"/>
              <a:t>11/25/2016</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5122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B263E2A-3BC7-4ABA-AC35-DC5960C98B40}" type="datetime1">
              <a:rPr lang="en-US" smtClean="0"/>
              <a:t>11/25/2016</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8264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FB3F230-1D8B-4546-85D7-A15E7D85057A}" type="datetime1">
              <a:rPr lang="en-US" smtClean="0"/>
              <a:t>11/25/2016</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5495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5910DB4-777B-4411-8A26-AF8357A7842A}" type="datetime1">
              <a:rPr lang="en-US" smtClean="0"/>
              <a:t>11/25/2016</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94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112F4C9B-255E-494A-97A6-C9CA07E595D3}" type="datetime1">
              <a:rPr lang="en-US" smtClean="0"/>
              <a:t>11/25/2016</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4982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1C7494FB-5484-45D6-9145-74F706016C28}" type="datetime1">
              <a:rPr lang="en-US" smtClean="0"/>
              <a:t>11/25/2016</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7520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5241B91-598A-42EC-B231-032BB45C60F1}" type="datetime1">
              <a:rPr lang="en-US" smtClean="0"/>
              <a:t>11/25/2016</a:t>
            </a:fld>
            <a:endParaRPr lang="en-US" dirty="0"/>
          </a:p>
        </p:txBody>
      </p:sp>
      <p:sp>
        <p:nvSpPr>
          <p:cNvPr id="8" name="Altbilgi Yer Tutucusu 7"/>
          <p:cNvSpPr>
            <a:spLocks noGrp="1"/>
          </p:cNvSpPr>
          <p:nvPr>
            <p:ph type="ftr" sz="quarter" idx="11"/>
          </p:nvPr>
        </p:nvSpPr>
        <p:spPr/>
        <p:txBody>
          <a:bodyPr/>
          <a:lstStyle/>
          <a:p>
            <a:endParaRPr lang="en-US" dirty="0"/>
          </a:p>
        </p:txBody>
      </p:sp>
      <p:sp>
        <p:nvSpPr>
          <p:cNvPr id="9" name="Slayt Numarası Yer Tutucusu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531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F3021E9-0A6C-4F80-A307-D07E067232B0}" type="datetime1">
              <a:rPr lang="en-US" smtClean="0"/>
              <a:t>11/25/2016</a:t>
            </a:fld>
            <a:endParaRPr lang="en-US" dirty="0"/>
          </a:p>
        </p:txBody>
      </p:sp>
      <p:sp>
        <p:nvSpPr>
          <p:cNvPr id="4" name="Altbilgi Yer Tutucusu 3"/>
          <p:cNvSpPr>
            <a:spLocks noGrp="1"/>
          </p:cNvSpPr>
          <p:nvPr>
            <p:ph type="ftr" sz="quarter" idx="11"/>
          </p:nvPr>
        </p:nvSpPr>
        <p:spPr/>
        <p:txBody>
          <a:bodyPr/>
          <a:lstStyle/>
          <a:p>
            <a:endParaRPr lang="en-US"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6197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7B1F3F5-4D58-4749-AA3F-8284A06E8978}" type="datetime1">
              <a:rPr lang="en-US" smtClean="0"/>
              <a:t>11/25/2016</a:t>
            </a:fld>
            <a:endParaRPr lang="en-US" dirty="0"/>
          </a:p>
        </p:txBody>
      </p:sp>
      <p:sp>
        <p:nvSpPr>
          <p:cNvPr id="3" name="Altbilgi Yer Tutucusu 2"/>
          <p:cNvSpPr>
            <a:spLocks noGrp="1"/>
          </p:cNvSpPr>
          <p:nvPr>
            <p:ph type="ftr" sz="quarter" idx="11"/>
          </p:nvPr>
        </p:nvSpPr>
        <p:spPr/>
        <p:txBody>
          <a:bodyPr/>
          <a:lstStyle/>
          <a:p>
            <a:endParaRPr lang="en-US"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860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7265A456-F201-43BC-A094-2FFA7DD01B67}" type="datetime1">
              <a:rPr lang="en-US" smtClean="0"/>
              <a:t>11/25/2016</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0831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D394DC71-F065-446B-B412-0C4E73055E81}" type="datetime1">
              <a:rPr lang="en-US" smtClean="0"/>
              <a:t>11/25/2016</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0583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C04CC9-7FBB-49DA-BF5E-2D3F8B384045}" type="datetime1">
              <a:rPr lang="en-US" smtClean="0"/>
              <a:t>11/25/2016</a:t>
            </a:fld>
            <a:endParaRPr lang="en-US"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4612507"/>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jpeg"/><Relationship Id="rId2" Type="http://schemas.openxmlformats.org/officeDocument/2006/relationships/image" Target="../media/image7.jp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5.jpe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jpeg"/><Relationship Id="rId2" Type="http://schemas.openxmlformats.org/officeDocument/2006/relationships/image" Target="../media/image9.jp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5.jpeg"/><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jpeg"/><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5.jpe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3.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3807"/>
            <a:ext cx="9144000" cy="2387600"/>
          </a:xfrm>
        </p:spPr>
        <p:txBody>
          <a:bodyPr>
            <a:normAutofit fontScale="90000"/>
          </a:bodyPr>
          <a:lstStyle/>
          <a:p>
            <a:r>
              <a:rPr lang="tr-TR" dirty="0">
                <a:solidFill>
                  <a:schemeClr val="accent2"/>
                </a:solidFill>
                <a:latin typeface="+mn-lt"/>
              </a:rPr>
              <a:t>Muş Ticaret ve Sanayi Odası</a:t>
            </a:r>
            <a:br>
              <a:rPr lang="tr-TR" dirty="0">
                <a:solidFill>
                  <a:schemeClr val="accent2"/>
                </a:solidFill>
                <a:latin typeface="+mn-lt"/>
              </a:rPr>
            </a:br>
            <a:r>
              <a:rPr lang="tr-TR" dirty="0">
                <a:solidFill>
                  <a:schemeClr val="accent2"/>
                </a:solidFill>
                <a:latin typeface="+mn-lt"/>
              </a:rPr>
              <a:t>Kayıt Dışı İstihdam Bilgilendirme Sunumu</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82642" y="35229"/>
            <a:ext cx="2073351" cy="1134271"/>
          </a:xfrm>
          <a:prstGeom prst="rect">
            <a:avLst/>
          </a:prstGeom>
          <a:noFill/>
          <a:ln>
            <a:noFill/>
          </a:ln>
        </p:spPr>
      </p:pic>
      <p:pic>
        <p:nvPicPr>
          <p:cNvPr id="6" name="Resim 5" descr="C:\Users\Asus8623\AppData\Local\Temp\Rar$DR79.520\04.Logolar\04.Logolar\Logolar&amp;Dosya_Sirtliklari\LOGOLAR\11. ÇSGB LOGO-dikey.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pic>
        <p:nvPicPr>
          <p:cNvPr id="7" name="Resim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8" name="Resim 7" descr="C:\Users\Asus8623\AppData\Local\Temp\Rar$DR46.520\04.Logolar\04.Logolar\Logolar&amp;Dosya_Sirtliklari\LOGOLAR\4. IKGPRO-Yatay.png"/>
          <p:cNvPicPr/>
          <p:nvPr/>
        </p:nvPicPr>
        <p:blipFill>
          <a:blip r:embed="rId5">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9" name="Resim 8" descr="C:\Users\Asus8623\AppData\Local\Temp\Rar$DR22.520\04.Logolar\04.Logolar\Logolar&amp;Dosya_Sirtliklari\LOGOLAR\9. SGK.jpg"/>
          <p:cNvPicPr/>
          <p:nvPr/>
        </p:nvPicPr>
        <p:blipFill>
          <a:blip r:embed="rId6">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spTree>
    <p:extLst>
      <p:ext uri="{BB962C8B-B14F-4D97-AF65-F5344CB8AC3E}">
        <p14:creationId xmlns:p14="http://schemas.microsoft.com/office/powerpoint/2010/main" val="3965593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47214" y="1143416"/>
            <a:ext cx="8911687" cy="589849"/>
          </a:xfrm>
        </p:spPr>
        <p:txBody>
          <a:bodyPr>
            <a:noAutofit/>
          </a:bodyPr>
          <a:lstStyle/>
          <a:p>
            <a:pPr algn="ctr"/>
            <a:br>
              <a:rPr lang="tr-TR" sz="2500" b="1" dirty="0">
                <a:solidFill>
                  <a:srgbClr val="FF0000"/>
                </a:solidFill>
                <a:latin typeface="Calibri" pitchFamily="34" charset="0"/>
                <a:ea typeface="+mn-ea"/>
                <a:cs typeface="+mn-cs"/>
              </a:rPr>
            </a:br>
            <a:r>
              <a:rPr lang="tr-TR" sz="2500" b="1" dirty="0">
                <a:solidFill>
                  <a:srgbClr val="FF0000"/>
                </a:solidFill>
                <a:latin typeface="Calibri" pitchFamily="34" charset="0"/>
                <a:ea typeface="+mn-ea"/>
                <a:cs typeface="+mn-cs"/>
              </a:rPr>
              <a:t>Mali Açıdan Etkisi </a:t>
            </a:r>
          </a:p>
        </p:txBody>
      </p:sp>
      <p:sp>
        <p:nvSpPr>
          <p:cNvPr id="7" name="İçerik Yer Tutucusu 6"/>
          <p:cNvSpPr>
            <a:spLocks noGrp="1"/>
          </p:cNvSpPr>
          <p:nvPr>
            <p:ph idx="1"/>
          </p:nvPr>
        </p:nvSpPr>
        <p:spPr>
          <a:xfrm>
            <a:off x="1747214" y="1806107"/>
            <a:ext cx="8915400" cy="3027125"/>
          </a:xfrm>
        </p:spPr>
        <p:txBody>
          <a:bodyPr>
            <a:normAutofit/>
          </a:bodyPr>
          <a:lstStyle/>
          <a:p>
            <a:pPr marL="0" indent="0" algn="just">
              <a:buNone/>
            </a:pPr>
            <a:r>
              <a:rPr lang="tr-TR" sz="2000" dirty="0"/>
              <a:t>Çalıştırılan işçilerin kayıt dışı olması nedeniyle devletin sigorta prim gelirlerinin yanında vergi gelirlerinde de azalma olmaktadır. İstihdam faaliyetlerinin kayıt dışı gerçekleştirilmesi neticesinde elde edilen gelir ile yaratılan katma değerin vergilendirilememesi nedeniyle devletin gelirlerinde önemli kayıplar meydana gelmektedir. Gelir kaybı neticesinde bütçe açığı oluşmakta ve sosyal güvenlik kurumlarının aktif/pasif dengesi bozulmaktadır. Bu durum devletin yapması gereken kamu hizmetlerinin finansmanını zor duruma düşürmekte ve kamu hizmetlerinin aksamasına neden olmaktadır. </a:t>
            </a:r>
          </a:p>
        </p:txBody>
      </p:sp>
      <p:pic>
        <p:nvPicPr>
          <p:cNvPr id="13" name="Resim 12"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14" name="Resim 13"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15" name="Resim 14"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07650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41946"/>
            <a:ext cx="10515600" cy="518615"/>
          </a:xfrm>
        </p:spPr>
        <p:txBody>
          <a:bodyPr>
            <a:noAutofit/>
          </a:bodyPr>
          <a:lstStyle/>
          <a:p>
            <a:pPr algn="ctr"/>
            <a:br>
              <a:rPr lang="tr-TR" sz="2500" b="1" dirty="0">
                <a:solidFill>
                  <a:srgbClr val="FF0000"/>
                </a:solidFill>
                <a:latin typeface="Calibri" pitchFamily="34" charset="0"/>
              </a:rPr>
            </a:br>
            <a:r>
              <a:rPr lang="tr-TR" sz="2500" b="1" dirty="0">
                <a:solidFill>
                  <a:srgbClr val="FF0000"/>
                </a:solidFill>
                <a:latin typeface="Calibri" pitchFamily="34" charset="0"/>
              </a:rPr>
              <a:t>Çalışanlar Üzerindeki Etkisi </a:t>
            </a:r>
            <a:endParaRPr lang="tr-TR" sz="2500" dirty="0"/>
          </a:p>
        </p:txBody>
      </p:sp>
      <p:sp>
        <p:nvSpPr>
          <p:cNvPr id="3" name="İçerik Yer Tutucusu 2"/>
          <p:cNvSpPr>
            <a:spLocks noGrp="1"/>
          </p:cNvSpPr>
          <p:nvPr>
            <p:ph idx="1"/>
          </p:nvPr>
        </p:nvSpPr>
        <p:spPr>
          <a:xfrm>
            <a:off x="838200" y="2112228"/>
            <a:ext cx="10515600" cy="2582602"/>
          </a:xfrm>
        </p:spPr>
        <p:txBody>
          <a:bodyPr>
            <a:normAutofit/>
          </a:bodyPr>
          <a:lstStyle/>
          <a:p>
            <a:pPr marL="0" indent="0" algn="just">
              <a:buNone/>
            </a:pPr>
            <a:r>
              <a:rPr lang="tr-TR" sz="2000" dirty="0"/>
              <a:t>Kayıt dışı çalışma nedeniyle gerek sağlık hizmetlerinden gerekse yaşlılık aylıklarından mahrum kalan bireyler gelecek için kendilerini korumaya alamamaktadır. Kayıt dışı çalışan işçi iş kazasına uğradığında, meslek hastalığına yakalandığında ya da rahatsızlandığında Sosyal Güvenlik Kurumlarının tedavi imkanlarından yararlanamamaktadır. Hastalığı süresince geçici iş görmezlik ödeneğinden faydalanamamakta ve bireyin bakmakla yükümlü olduğu kişilere de sağlık hizmeti verilmemektedir. Kayıt dışı çalışan bireye sakatlandığında malullük aylığı, yaşlandığında emeklilik aylığı, öldüğünde bakmakla yükümlü olduğu kişilere ölüm aylığı, işsiz kaldığında işsizlik ödeneği ödenmemektedir.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671414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45732"/>
            <a:ext cx="10515600" cy="653458"/>
          </a:xfrm>
        </p:spPr>
        <p:txBody>
          <a:bodyPr>
            <a:normAutofit fontScale="90000"/>
          </a:bodyPr>
          <a:lstStyle/>
          <a:p>
            <a:pPr algn="ctr"/>
            <a:br>
              <a:rPr lang="tr-TR" sz="2500" b="1" dirty="0">
                <a:solidFill>
                  <a:srgbClr val="FF0000"/>
                </a:solidFill>
                <a:latin typeface="Calibri" pitchFamily="34" charset="0"/>
              </a:rPr>
            </a:br>
            <a:r>
              <a:rPr lang="tr-TR" sz="2500" b="1" dirty="0">
                <a:solidFill>
                  <a:srgbClr val="FF0000"/>
                </a:solidFill>
                <a:latin typeface="Calibri" pitchFamily="34" charset="0"/>
              </a:rPr>
              <a:t>Rekabet Üzerindeki Etkisi </a:t>
            </a:r>
            <a:br>
              <a:rPr lang="tr-TR" sz="2500" b="1" dirty="0">
                <a:solidFill>
                  <a:srgbClr val="FF0000"/>
                </a:solidFill>
                <a:latin typeface="Calibri" pitchFamily="34" charset="0"/>
              </a:rPr>
            </a:br>
            <a:endParaRPr lang="tr-TR" sz="2500" b="1" dirty="0">
              <a:solidFill>
                <a:srgbClr val="FF0000"/>
              </a:solidFill>
              <a:latin typeface="Calibri" pitchFamily="34" charset="0"/>
            </a:endParaRPr>
          </a:p>
        </p:txBody>
      </p:sp>
      <p:sp>
        <p:nvSpPr>
          <p:cNvPr id="3" name="İçerik Yer Tutucusu 2"/>
          <p:cNvSpPr>
            <a:spLocks noGrp="1"/>
          </p:cNvSpPr>
          <p:nvPr>
            <p:ph idx="1"/>
          </p:nvPr>
        </p:nvSpPr>
        <p:spPr>
          <a:xfrm>
            <a:off x="838200" y="1980950"/>
            <a:ext cx="10515600" cy="2650841"/>
          </a:xfrm>
        </p:spPr>
        <p:txBody>
          <a:bodyPr>
            <a:normAutofit/>
          </a:bodyPr>
          <a:lstStyle/>
          <a:p>
            <a:pPr marL="0" indent="0" algn="just">
              <a:buNone/>
            </a:pPr>
            <a:r>
              <a:rPr lang="tr-TR" sz="2000" dirty="0"/>
              <a:t>Kayıt dışı istihdam faaliyeti, kayıtlı faaliyet gösterenler üzerinde haksız rekabet oluşturmaktadır. Kayıt dışı faaliyetler içinde bulunanlar maliyetlerini azalttıkları için daha ucuz bir fiyattan mallarını satabilmekte ve satış miktarlarını artırabilmektedir. Kayıtlı işçi çalıştıran işletme sahipleri ise kayıt dışı faaliyette bulunana göre yüksek gider ve maliyetlerle karşı karşıya kalıp bu maliyetlerini fiyatlara yansıtmaktadır. Kayıtlı istihdam yapan firmalar kayıt dışı işçi çalıştıran ve maliyetlerinin düşük olması nedeniyle ürettikleri mal ve hizmetlerin fiyatları düşük olan firmalar karşısında piyasada kalmada zorlanmakta ve haksız rekabete maruz kalmaktadır.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595749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23394"/>
            <a:ext cx="10515600" cy="700941"/>
          </a:xfrm>
        </p:spPr>
        <p:txBody>
          <a:bodyPr>
            <a:normAutofit fontScale="90000"/>
          </a:bodyPr>
          <a:lstStyle/>
          <a:p>
            <a:pPr algn="ctr"/>
            <a:br>
              <a:rPr lang="tr-TR" dirty="0"/>
            </a:br>
            <a:r>
              <a:rPr lang="tr-TR" sz="2800" b="1" dirty="0">
                <a:solidFill>
                  <a:srgbClr val="FF0000"/>
                </a:solidFill>
                <a:latin typeface="Calibri" pitchFamily="34" charset="0"/>
              </a:rPr>
              <a:t>Ekonomik Verilerin Değerlendirilmesi Üzerindeki Etkisi </a:t>
            </a:r>
            <a:br>
              <a:rPr lang="tr-TR" sz="2800" b="1" dirty="0">
                <a:solidFill>
                  <a:srgbClr val="FF0000"/>
                </a:solidFill>
                <a:latin typeface="Calibri" pitchFamily="34" charset="0"/>
              </a:rPr>
            </a:br>
            <a:endParaRPr lang="tr-TR" sz="2800" b="1" dirty="0">
              <a:solidFill>
                <a:srgbClr val="FF0000"/>
              </a:solidFill>
              <a:latin typeface="Calibri" pitchFamily="34" charset="0"/>
            </a:endParaRPr>
          </a:p>
        </p:txBody>
      </p:sp>
      <p:sp>
        <p:nvSpPr>
          <p:cNvPr id="3" name="İçerik Yer Tutucusu 2"/>
          <p:cNvSpPr>
            <a:spLocks noGrp="1"/>
          </p:cNvSpPr>
          <p:nvPr>
            <p:ph idx="1"/>
          </p:nvPr>
        </p:nvSpPr>
        <p:spPr>
          <a:xfrm>
            <a:off x="838200" y="2316944"/>
            <a:ext cx="10515600" cy="2432476"/>
          </a:xfrm>
        </p:spPr>
        <p:txBody>
          <a:bodyPr>
            <a:normAutofit/>
          </a:bodyPr>
          <a:lstStyle/>
          <a:p>
            <a:pPr marL="0" indent="0" algn="just">
              <a:buNone/>
            </a:pPr>
            <a:r>
              <a:rPr lang="tr-TR" sz="2000" dirty="0"/>
              <a:t>Kayıt dışı istihdamın boyutunun ölçülmesi ve belirlenmesi oldukça güçtür. Kayıt dışı istihdam, göstergelerde gizli olması veya göstergelere girmemiş olması nedeniyle resmi ve ekonomik göstergelerin sağlıksız ve eksik olmasına, istatistiklerin yanlış sonuçlar vermesine, ekonomik göstergelere karşı güvensizlik oluşmasına ve ekonomik durumun yanlış değerlendirilmesine neden olmaktadır. Bunun sonucunda yönetim açısından planlama safhasında sorunu çözmek için gerekli olan hedef belirleme ve kaynakların etkin kullanımı için gerekli olan doğru tedbirlerin alınmasında sapmalar meydana gelmektedir.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575530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924334"/>
            <a:ext cx="10515600" cy="232013"/>
          </a:xfrm>
        </p:spPr>
        <p:txBody>
          <a:bodyPr>
            <a:normAutofit fontScale="90000"/>
          </a:bodyPr>
          <a:lstStyle/>
          <a:p>
            <a:pPr algn="ctr"/>
            <a:r>
              <a:rPr lang="tr-TR" sz="2800" b="1" dirty="0">
                <a:solidFill>
                  <a:srgbClr val="FF0000"/>
                </a:solidFill>
                <a:latin typeface="+mn-lt"/>
              </a:rPr>
              <a:t>Kaynak Dağılımı Üzerindeki Etkisi</a:t>
            </a:r>
            <a:br>
              <a:rPr lang="tr-TR" sz="2500" dirty="0">
                <a:latin typeface="+mn-lt"/>
              </a:rPr>
            </a:br>
            <a:br>
              <a:rPr lang="tr-TR" sz="2500" b="1" dirty="0">
                <a:solidFill>
                  <a:srgbClr val="FF0000"/>
                </a:solidFill>
                <a:latin typeface="+mn-lt"/>
              </a:rPr>
            </a:br>
            <a:endParaRPr lang="tr-TR" sz="2500" dirty="0">
              <a:latin typeface="+mn-lt"/>
            </a:endParaRPr>
          </a:p>
        </p:txBody>
      </p:sp>
      <p:sp>
        <p:nvSpPr>
          <p:cNvPr id="3" name="İçerik Yer Tutucusu 2"/>
          <p:cNvSpPr>
            <a:spLocks noGrp="1"/>
          </p:cNvSpPr>
          <p:nvPr>
            <p:ph idx="1"/>
          </p:nvPr>
        </p:nvSpPr>
        <p:spPr>
          <a:xfrm>
            <a:off x="838200" y="2426126"/>
            <a:ext cx="10515600" cy="1395247"/>
          </a:xfrm>
        </p:spPr>
        <p:txBody>
          <a:bodyPr>
            <a:normAutofit/>
          </a:bodyPr>
          <a:lstStyle/>
          <a:p>
            <a:pPr marL="0" indent="0" algn="just">
              <a:buNone/>
            </a:pPr>
            <a:r>
              <a:rPr lang="tr-TR" sz="2000" dirty="0"/>
              <a:t>Kayıt dışı istihdam kaynak dağılımını rasyonellikten uzaklaştırmaktadır. Kayıt dışı istihdamın vergi yükü kayıtlı istihdama göre daha düşüktür. Bu durum sermayenin makro-ekonomik hedeflere uygun olmayan alanlara kayması ve orta ve uzun vadeli istihdam planlarının işlevini büyük ölçüde yitirmesi anlamına gelmektedir.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240398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69242"/>
            <a:ext cx="10515600" cy="518615"/>
          </a:xfrm>
        </p:spPr>
        <p:txBody>
          <a:bodyPr>
            <a:normAutofit/>
          </a:bodyPr>
          <a:lstStyle/>
          <a:p>
            <a:pPr algn="ctr"/>
            <a:r>
              <a:rPr lang="tr-TR" sz="2500" b="1" dirty="0">
                <a:solidFill>
                  <a:srgbClr val="FF0000"/>
                </a:solidFill>
                <a:latin typeface="Calibri" pitchFamily="34" charset="0"/>
              </a:rPr>
              <a:t>Çocuk Emeği Üzerindeki Etkisi</a:t>
            </a:r>
          </a:p>
        </p:txBody>
      </p:sp>
      <p:sp>
        <p:nvSpPr>
          <p:cNvPr id="3" name="İçerik Yer Tutucusu 2"/>
          <p:cNvSpPr>
            <a:spLocks noGrp="1"/>
          </p:cNvSpPr>
          <p:nvPr>
            <p:ph idx="1"/>
          </p:nvPr>
        </p:nvSpPr>
        <p:spPr>
          <a:xfrm>
            <a:off x="838200" y="2142699"/>
            <a:ext cx="10515600" cy="2579427"/>
          </a:xfrm>
        </p:spPr>
        <p:txBody>
          <a:bodyPr>
            <a:normAutofit/>
          </a:bodyPr>
          <a:lstStyle/>
          <a:p>
            <a:pPr marL="0" indent="0" algn="just">
              <a:buNone/>
            </a:pPr>
            <a:r>
              <a:rPr lang="tr-TR" sz="2000" dirty="0"/>
              <a:t>Kayıt dışı istihdamın en az diğerleri kadar önemli bir başka olumsuz etkisi de çocuk istihdamını artırmasıdır. Okullarında eğitim alıp topluma faydalı bireyler olarak yetişmeleri gereken çocukların sayısı kayıt dışı sektörde oldukça fazladır. Çocuklar okul yerine çalışma koşulları çoğu zaman yetersiz işyerlerinde çalışarak hem eğitimsiz kalmakta hem de psikolojik ve bedensel baskılarla karşılaşmakta ve sağlıklı birer birey olamamaktadır. Ayrıca yeterince eğitim alamamış bu çocukların suçluluğa itilmeleri de daha kolaydır. Kayıt dışı sektörde uzun süre çalışan çocukların ileride iş disiplinin sıkı olduğu kayıtlı sektörde istihdam edilme şansı azalmaktadır.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79131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1692472" y="1260512"/>
            <a:ext cx="8911687" cy="830703"/>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Bef>
                <a:spcPts val="600"/>
              </a:spcBef>
              <a:buClr>
                <a:schemeClr val="accent1"/>
              </a:buClr>
            </a:pPr>
            <a:r>
              <a:rPr lang="tr-TR" sz="4000" b="1" dirty="0">
                <a:solidFill>
                  <a:srgbClr val="002060"/>
                </a:solidFill>
                <a:latin typeface="Calibri" pitchFamily="34" charset="0"/>
                <a:ea typeface="+mn-ea"/>
                <a:cs typeface="+mn-cs"/>
              </a:rPr>
              <a:t>İŞVERENLER İÇİN İSTİHDAM TEŞVİKLERİ</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8113" y="2227693"/>
            <a:ext cx="5480102" cy="3026695"/>
          </a:xfrm>
          <a:prstGeom prst="rect">
            <a:avLst/>
          </a:prstGeom>
        </p:spPr>
      </p:pic>
      <p:pic>
        <p:nvPicPr>
          <p:cNvPr id="8" name="Resim 7" descr="ab-isbirligi"/>
          <p:cNvPicPr/>
          <p:nvPr/>
        </p:nvPicPr>
        <p:blipFill>
          <a:blip r:embed="rId3">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9" name="Resim 8" descr="C:\Users\Asus8623\AppData\Local\Temp\Rar$DR46.520\04.Logolar\04.Logolar\Logolar&amp;Dosya_Sirtliklari\LOGOLAR\4. IKGPRO-Yatay.png"/>
          <p:cNvPicPr/>
          <p:nvPr/>
        </p:nvPicPr>
        <p:blipFill>
          <a:blip r:embed="rId4">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10" name="Resim 9" descr="C:\Users\Asus8623\AppData\Local\Temp\Rar$DR22.520\04.Logolar\04.Logolar\Logolar&amp;Dosya_Sirtliklari\LOGOLAR\9. SGK.jpg"/>
          <p:cNvPicPr/>
          <p:nvPr/>
        </p:nvPicPr>
        <p:blipFill>
          <a:blip r:embed="rId5">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3" name="Resim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4" name="Resim 13" descr="C:\Users\Asus8623\AppData\Local\Temp\Rar$DR79.520\04.Logolar\04.Logolar\Logolar&amp;Dosya_Sirtliklari\LOGOLAR\11. ÇSGB LOGO-dikey.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81565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6564" y="2821911"/>
            <a:ext cx="10515600" cy="699211"/>
          </a:xfrm>
        </p:spPr>
        <p:txBody>
          <a:bodyPr>
            <a:normAutofit/>
          </a:bodyPr>
          <a:lstStyle/>
          <a:p>
            <a:pPr marL="0" indent="0" algn="ctr">
              <a:buNone/>
            </a:pPr>
            <a:r>
              <a:rPr lang="tr-TR" b="1" dirty="0">
                <a:solidFill>
                  <a:schemeClr val="accent1"/>
                </a:solidFill>
                <a:latin typeface="Calibri" pitchFamily="34" charset="0"/>
              </a:rPr>
              <a:t>İşbaşı Eğitim Programları Kapsamında İşverenlere Sunulan Teşvikler</a:t>
            </a:r>
          </a:p>
          <a:p>
            <a:pPr marL="0" indent="0" algn="ctr">
              <a:buNone/>
            </a:pPr>
            <a:endParaRPr lang="tr-TR" b="1" dirty="0">
              <a:solidFill>
                <a:schemeClr val="accent1"/>
              </a:solidFill>
              <a:latin typeface="Calibri" pitchFamily="34" charset="0"/>
            </a:endParaRPr>
          </a:p>
        </p:txBody>
      </p:sp>
      <p:pic>
        <p:nvPicPr>
          <p:cNvPr id="6" name="Resim 5"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7" name="Resim 6"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8" name="Resim 7"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45057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1639337" y="1040661"/>
            <a:ext cx="8911687" cy="830703"/>
          </a:xfrm>
          <a:prstGeom prst="rect">
            <a:avLst/>
          </a:prstGeom>
        </p:spPr>
        <p:txBody>
          <a:bodyPr vert="horz" lIns="91440" tIns="45720" rIns="91440" bIns="45720" rtlCol="0" anchor="b">
            <a:normAutofit lnSpcReduction="1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Bef>
                <a:spcPts val="600"/>
              </a:spcBef>
              <a:buClr>
                <a:schemeClr val="accent1"/>
              </a:buClr>
            </a:pPr>
            <a:r>
              <a:rPr lang="tr-TR" sz="2500" b="1" dirty="0">
                <a:solidFill>
                  <a:srgbClr val="FF0000"/>
                </a:solidFill>
                <a:latin typeface="Calibri" pitchFamily="34" charset="0"/>
                <a:ea typeface="+mn-ea"/>
                <a:cs typeface="+mn-cs"/>
              </a:rPr>
              <a:t>İşbaşı Eğitim Programları Kapsamında İşverenlere Sunulan Teşvikler</a:t>
            </a:r>
          </a:p>
        </p:txBody>
      </p:sp>
      <p:sp>
        <p:nvSpPr>
          <p:cNvPr id="3" name="İçerik Yer Tutucusu 2"/>
          <p:cNvSpPr>
            <a:spLocks noGrp="1"/>
          </p:cNvSpPr>
          <p:nvPr>
            <p:ph idx="1"/>
          </p:nvPr>
        </p:nvSpPr>
        <p:spPr>
          <a:xfrm>
            <a:off x="1765427" y="1871364"/>
            <a:ext cx="8915400" cy="3777622"/>
          </a:xfrm>
        </p:spPr>
        <p:txBody>
          <a:bodyPr>
            <a:normAutofit/>
          </a:bodyPr>
          <a:lstStyle/>
          <a:p>
            <a:pPr fontAlgn="base"/>
            <a:r>
              <a:rPr lang="tr-TR" sz="2000" dirty="0"/>
              <a:t>31.12.2016 tarihine kadar başlayan işbaşı eğitim programlarını tamamlayan 18 yaşından büyük, 29 yaşından küçük kişilerin;</a:t>
            </a:r>
            <a:br>
              <a:rPr lang="tr-TR" sz="2000" dirty="0"/>
            </a:br>
            <a:br>
              <a:rPr lang="tr-TR" sz="2000" dirty="0"/>
            </a:br>
            <a:r>
              <a:rPr lang="tr-TR" sz="2000" dirty="0"/>
              <a:t>Program sonrasında 3 ay içinde işe alınması durumunda işe alan işverenlerin</a:t>
            </a:r>
            <a:br>
              <a:rPr lang="tr-TR" sz="2000" dirty="0"/>
            </a:br>
            <a:r>
              <a:rPr lang="tr-TR" sz="2000" dirty="0"/>
              <a:t>- İmalat sanayi sektöründe faaliyet gösteriyorsa 42 ay,</a:t>
            </a:r>
            <a:br>
              <a:rPr lang="tr-TR" sz="2000" dirty="0"/>
            </a:br>
            <a:r>
              <a:rPr lang="tr-TR" sz="2000" dirty="0"/>
              <a:t>- Diğer sektörlerde faaliyet gösteriyorsa 30 ay süre ile SGK işveren primi İşsizlik Sigortası Fonundan karşılanmaktadır.</a:t>
            </a:r>
            <a:br>
              <a:rPr lang="tr-TR" sz="2000" dirty="0"/>
            </a:br>
            <a:br>
              <a:rPr lang="tr-TR" sz="2000" dirty="0"/>
            </a:br>
            <a:r>
              <a:rPr lang="tr-TR" sz="2000" dirty="0"/>
              <a:t>Ayrıca işverenler 30/06/2015 tarihine kadar başlayan işbaşı eğitim programlarına katılan kişileri işe almış olurlarsa 42 aylık süre 48 aya, 30 aylık süre ise 36 aya uzamaktadır.</a:t>
            </a:r>
            <a:br>
              <a:rPr lang="tr-TR" sz="2000" dirty="0"/>
            </a:br>
            <a:endParaRPr lang="tr-TR" sz="2000" dirty="0"/>
          </a:p>
          <a:p>
            <a:endParaRPr lang="tr-TR" sz="2000" dirty="0">
              <a:solidFill>
                <a:schemeClr val="tx1"/>
              </a:solidFill>
              <a:latin typeface="Calibri" panose="020F0502020204030204" pitchFamily="34" charset="0"/>
            </a:endParaRPr>
          </a:p>
        </p:txBody>
      </p:sp>
      <p:pic>
        <p:nvPicPr>
          <p:cNvPr id="9" name="Resim 8"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10" name="Resim 9"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11" name="Resim 10"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4" name="Resim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5" name="Resim 14"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603274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1639337" y="1817605"/>
            <a:ext cx="8911687" cy="1280890"/>
          </a:xfrm>
        </p:spPr>
        <p:txBody>
          <a:bodyPr>
            <a:noAutofit/>
          </a:bodyPr>
          <a:lstStyle/>
          <a:p>
            <a:pPr algn="ctr" defTabSz="457200">
              <a:spcBef>
                <a:spcPts val="600"/>
              </a:spcBef>
              <a:buClr>
                <a:schemeClr val="accent1"/>
              </a:buClr>
            </a:pPr>
            <a:r>
              <a:rPr lang="tr-TR" sz="2500" b="1" dirty="0">
                <a:solidFill>
                  <a:srgbClr val="FF0000"/>
                </a:solidFill>
                <a:latin typeface="Calibri" pitchFamily="34" charset="0"/>
              </a:rPr>
              <a:t>İşbaşı Eğitim Programları Kapsamında İşverenlere Sunulan Teşvikler</a:t>
            </a:r>
            <a:br>
              <a:rPr lang="tr-TR" sz="2500" b="1" dirty="0">
                <a:solidFill>
                  <a:srgbClr val="FF0000"/>
                </a:solidFill>
                <a:latin typeface="Calibri" pitchFamily="34" charset="0"/>
              </a:rPr>
            </a:br>
            <a:br>
              <a:rPr lang="tr-TR" sz="2500" b="1" dirty="0">
                <a:solidFill>
                  <a:srgbClr val="FF0000"/>
                </a:solidFill>
                <a:latin typeface="Calibri" pitchFamily="34" charset="0"/>
              </a:rPr>
            </a:br>
            <a:br>
              <a:rPr lang="tr-TR" sz="3600" b="1" dirty="0">
                <a:solidFill>
                  <a:srgbClr val="FF0000"/>
                </a:solidFill>
                <a:latin typeface="Calibri" pitchFamily="34" charset="0"/>
                <a:ea typeface="+mn-ea"/>
                <a:cs typeface="+mn-cs"/>
              </a:rPr>
            </a:br>
            <a:br>
              <a:rPr lang="tr-TR" sz="3600" b="1" dirty="0">
                <a:solidFill>
                  <a:srgbClr val="FF0000"/>
                </a:solidFill>
                <a:latin typeface="Calibri" pitchFamily="34" charset="0"/>
                <a:ea typeface="+mn-ea"/>
                <a:cs typeface="+mn-cs"/>
              </a:rPr>
            </a:br>
            <a:endParaRPr lang="tr-TR" sz="3600" b="1" dirty="0">
              <a:solidFill>
                <a:srgbClr val="FF0000"/>
              </a:solidFill>
              <a:latin typeface="Calibri" pitchFamily="34" charset="0"/>
              <a:ea typeface="+mn-ea"/>
              <a:cs typeface="+mn-cs"/>
            </a:endParaRPr>
          </a:p>
        </p:txBody>
      </p:sp>
      <p:sp>
        <p:nvSpPr>
          <p:cNvPr id="2" name="İçerik Yer Tutucusu 1"/>
          <p:cNvSpPr>
            <a:spLocks noGrp="1"/>
          </p:cNvSpPr>
          <p:nvPr>
            <p:ph idx="1"/>
          </p:nvPr>
        </p:nvSpPr>
        <p:spPr>
          <a:xfrm>
            <a:off x="1991419" y="2178256"/>
            <a:ext cx="8915400" cy="3777622"/>
          </a:xfrm>
        </p:spPr>
        <p:txBody>
          <a:bodyPr>
            <a:normAutofit/>
          </a:bodyPr>
          <a:lstStyle/>
          <a:p>
            <a:pPr algn="just"/>
            <a:r>
              <a:rPr lang="tr-TR" sz="2000" dirty="0"/>
              <a:t>30 yaşından büyüklerin istihdam edilmesi durumunda;</a:t>
            </a:r>
          </a:p>
          <a:p>
            <a:pPr marL="0" indent="0" algn="just">
              <a:buNone/>
            </a:pPr>
            <a:r>
              <a:rPr lang="tr-TR" sz="2000" dirty="0"/>
              <a:t>Katılımcının cinsiyetine göre 6 aydan 30 aya kadar işveren sigorta primi İŞKUR tarafından karşılanmaktadır (4447 sayılı Kanun Geçici 10.madde).</a:t>
            </a:r>
          </a:p>
          <a:p>
            <a:pPr marL="0" indent="0" algn="just">
              <a:buNone/>
            </a:pPr>
            <a:r>
              <a:rPr lang="tr-TR" sz="2000" dirty="0"/>
              <a:t>Ayrıca programa katılan kişilere İŞKUR’un yaptığı ödemeler dışında programın düzenlendiği işveren tarafından yapılan ve aylık asgari ücretin yarısını geçmeyen fiili ödemelerin gelir vergisi kanunu gereğince vergi matrahından indirilmesi imkânı bulunmaktadır.</a:t>
            </a:r>
          </a:p>
        </p:txBody>
      </p:sp>
      <p:pic>
        <p:nvPicPr>
          <p:cNvPr id="8" name="Resim 7"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9" name="Resim 8"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10" name="Resim 9"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3" name="Resim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4" name="Resim 13"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28424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9" descr="C:\Users\Asus8623\AppData\Local\Temp\Rar$DR79.520\04.Logolar\04.Logolar\Logolar&amp;Dosya_Sirtliklari\LOGOLAR\11. ÇSGB LOGO-dikey.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
        <p:nvSpPr>
          <p:cNvPr id="2" name="Unvan 1"/>
          <p:cNvSpPr>
            <a:spLocks noGrp="1"/>
          </p:cNvSpPr>
          <p:nvPr>
            <p:ph type="ctrTitle"/>
          </p:nvPr>
        </p:nvSpPr>
        <p:spPr>
          <a:xfrm>
            <a:off x="1639337" y="2797791"/>
            <a:ext cx="8915399" cy="634490"/>
          </a:xfrm>
        </p:spPr>
        <p:txBody>
          <a:bodyPr>
            <a:noAutofit/>
          </a:bodyPr>
          <a:lstStyle/>
          <a:p>
            <a:pPr algn="ctr"/>
            <a:r>
              <a:rPr lang="tr-TR" sz="2800" b="1" dirty="0">
                <a:solidFill>
                  <a:schemeClr val="accent1"/>
                </a:solidFill>
                <a:latin typeface="Calibri" pitchFamily="34" charset="0"/>
                <a:ea typeface="+mn-ea"/>
                <a:cs typeface="+mn-cs"/>
              </a:rPr>
              <a:t> Kayıt Dışı İstihdam</a:t>
            </a:r>
          </a:p>
        </p:txBody>
      </p:sp>
      <p:pic>
        <p:nvPicPr>
          <p:cNvPr id="5" name="Resi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8" name="Resim 7" descr="C:\Users\Asus8623\AppData\Local\Temp\Rar$DR46.520\04.Logolar\04.Logolar\Logolar&amp;Dosya_Sirtliklari\LOGOLAR\4. IKGPRO-Yatay.png"/>
          <p:cNvPicPr/>
          <p:nvPr/>
        </p:nvPicPr>
        <p:blipFill>
          <a:blip r:embed="rId5">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9" name="Resim 8" descr="C:\Users\Asus8623\AppData\Local\Temp\Rar$DR22.520\04.Logolar\04.Logolar\Logolar&amp;Dosya_Sirtliklari\LOGOLAR\9. SGK.jpg"/>
          <p:cNvPicPr/>
          <p:nvPr/>
        </p:nvPicPr>
        <p:blipFill>
          <a:blip r:embed="rId6">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1" name="Resim 10" descr="ab-isbirligi"/>
          <p:cNvPicPr/>
          <p:nvPr/>
        </p:nvPicPr>
        <p:blipFill>
          <a:blip r:embed="rId7">
            <a:extLst>
              <a:ext uri="{28A0092B-C50C-407E-A947-70E740481C1C}">
                <a14:useLocalDpi xmlns:a14="http://schemas.microsoft.com/office/drawing/2010/main" val="0"/>
              </a:ext>
            </a:extLst>
          </a:blip>
          <a:srcRect/>
          <a:stretch>
            <a:fillRect/>
          </a:stretch>
        </p:blipFill>
        <p:spPr bwMode="auto">
          <a:xfrm>
            <a:off x="4882642" y="35229"/>
            <a:ext cx="2073351" cy="1134271"/>
          </a:xfrm>
          <a:prstGeom prst="rect">
            <a:avLst/>
          </a:prstGeom>
          <a:noFill/>
          <a:ln>
            <a:noFill/>
          </a:ln>
        </p:spPr>
      </p:pic>
    </p:spTree>
    <p:extLst>
      <p:ext uri="{BB962C8B-B14F-4D97-AF65-F5344CB8AC3E}">
        <p14:creationId xmlns:p14="http://schemas.microsoft.com/office/powerpoint/2010/main" val="1390867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06439" y="2794617"/>
            <a:ext cx="10515600" cy="467199"/>
          </a:xfrm>
        </p:spPr>
        <p:txBody>
          <a:bodyPr>
            <a:noAutofit/>
          </a:bodyPr>
          <a:lstStyle/>
          <a:p>
            <a:pPr marL="0" indent="0" algn="ctr">
              <a:buNone/>
            </a:pPr>
            <a:r>
              <a:rPr lang="tr-TR" b="1" dirty="0">
                <a:solidFill>
                  <a:schemeClr val="accent1"/>
                </a:solidFill>
                <a:latin typeface="Calibri" pitchFamily="34" charset="0"/>
              </a:rPr>
              <a:t>İşverenlere Sunulan Genç ve Kadın İstihdamı Teşvikleri</a:t>
            </a:r>
          </a:p>
        </p:txBody>
      </p:sp>
      <p:pic>
        <p:nvPicPr>
          <p:cNvPr id="6" name="Resim 5"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7" name="Resim 6"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8" name="Resim 7"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181149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85087"/>
            <a:ext cx="10515600" cy="598867"/>
          </a:xfrm>
        </p:spPr>
        <p:txBody>
          <a:bodyPr>
            <a:noAutofit/>
          </a:bodyPr>
          <a:lstStyle/>
          <a:p>
            <a:pPr algn="ctr"/>
            <a:r>
              <a:rPr lang="tr-TR" sz="2500" b="1" dirty="0">
                <a:solidFill>
                  <a:srgbClr val="FF0000"/>
                </a:solidFill>
                <a:latin typeface="Calibri" pitchFamily="34" charset="0"/>
              </a:rPr>
              <a:t>İşverenlere Sunulan Genç ve Kadın İstihdamı Teşvikleri</a:t>
            </a:r>
            <a:br>
              <a:rPr lang="tr-TR" sz="2500" b="1" dirty="0">
                <a:solidFill>
                  <a:srgbClr val="FF0000"/>
                </a:solidFill>
                <a:latin typeface="Calibri" pitchFamily="34" charset="0"/>
              </a:rPr>
            </a:br>
            <a:endParaRPr lang="tr-TR" sz="2500" b="1" dirty="0">
              <a:solidFill>
                <a:srgbClr val="FF0000"/>
              </a:solidFill>
              <a:latin typeface="Calibri" pitchFamily="34" charset="0"/>
            </a:endParaRPr>
          </a:p>
        </p:txBody>
      </p:sp>
      <p:sp>
        <p:nvSpPr>
          <p:cNvPr id="3" name="İçerik Yer Tutucusu 2"/>
          <p:cNvSpPr>
            <a:spLocks noGrp="1"/>
          </p:cNvSpPr>
          <p:nvPr>
            <p:ph idx="1"/>
          </p:nvPr>
        </p:nvSpPr>
        <p:spPr>
          <a:xfrm>
            <a:off x="838200" y="1825625"/>
            <a:ext cx="10515600" cy="3319581"/>
          </a:xfrm>
        </p:spPr>
        <p:txBody>
          <a:bodyPr>
            <a:normAutofit/>
          </a:bodyPr>
          <a:lstStyle/>
          <a:p>
            <a:pPr marL="0" indent="0">
              <a:buNone/>
            </a:pPr>
            <a:r>
              <a:rPr lang="tr-TR" sz="2000" dirty="0"/>
              <a:t>31.12.2015 tarihine kadar yeni işe alınan işçilerin sigorta primlerinin işveren hisseleri İŞKUR tarafından ödenmektedir. Yeni işe alınan işçinin sahip olduğu nitelik ve mesleki belgeye uygun işte çalıştırılması koşuluyla;</a:t>
            </a:r>
            <a:br>
              <a:rPr lang="tr-TR" sz="2000" dirty="0"/>
            </a:br>
            <a:br>
              <a:rPr lang="tr-TR" sz="2000" dirty="0"/>
            </a:br>
            <a:r>
              <a:rPr lang="tr-TR" sz="2000" dirty="0"/>
              <a:t>18 yaşından büyük ve 29 yaşından küçük erkekler ile 18 yaşından büyük kadınlardan;</a:t>
            </a:r>
            <a:br>
              <a:rPr lang="tr-TR" sz="2000" dirty="0"/>
            </a:br>
            <a:r>
              <a:rPr lang="tr-TR" sz="2000" dirty="0"/>
              <a:t>Mesleki yeterlik belgesine sahip olanların 48 ay,</a:t>
            </a:r>
            <a:br>
              <a:rPr lang="tr-TR" sz="2000" dirty="0"/>
            </a:br>
            <a:br>
              <a:rPr lang="tr-TR" sz="2000" dirty="0"/>
            </a:br>
            <a:r>
              <a:rPr lang="tr-TR" sz="2000" dirty="0"/>
              <a:t>Mesleki ve teknik eğitimi tamamlayanlar veya mesleki eğitim kurslarını bitirenlerin 36 ay,</a:t>
            </a:r>
            <a:br>
              <a:rPr lang="tr-TR" sz="2000" dirty="0"/>
            </a:br>
            <a:r>
              <a:rPr lang="tr-TR" sz="2000" dirty="0"/>
              <a:t>Hiçbir belge veya niteliğe sahip olmayanların 24 ay,</a:t>
            </a:r>
          </a:p>
          <a:p>
            <a:pPr marL="0" indent="0">
              <a:buNone/>
            </a:pPr>
            <a:r>
              <a:rPr lang="tr-TR" sz="2000" dirty="0"/>
              <a:t>29 yaşından büyük erkeklerden; mesleki belge veya niteliğe sahip olanların 24 ay sigorta primlerinin işveren hisseleri İŞKUR tarafından ödenmektedir.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026692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14297"/>
            <a:ext cx="10515600" cy="622656"/>
          </a:xfrm>
        </p:spPr>
        <p:txBody>
          <a:bodyPr>
            <a:noAutofit/>
          </a:bodyPr>
          <a:lstStyle/>
          <a:p>
            <a:pPr algn="ctr"/>
            <a:r>
              <a:rPr lang="tr-TR" sz="2500" b="1" dirty="0">
                <a:solidFill>
                  <a:srgbClr val="FF0000"/>
                </a:solidFill>
                <a:latin typeface="Calibri" pitchFamily="34" charset="0"/>
              </a:rPr>
              <a:t>İşverenlere Sunulan Genç ve Kadın İstihdamı Teşvikleri</a:t>
            </a:r>
            <a:br>
              <a:rPr lang="tr-TR" sz="2500" b="1" dirty="0">
                <a:solidFill>
                  <a:srgbClr val="FF0000"/>
                </a:solidFill>
                <a:latin typeface="Calibri" pitchFamily="34" charset="0"/>
              </a:rPr>
            </a:br>
            <a:endParaRPr lang="tr-TR" sz="2500" dirty="0"/>
          </a:p>
        </p:txBody>
      </p:sp>
      <p:sp>
        <p:nvSpPr>
          <p:cNvPr id="3" name="İçerik Yer Tutucusu 2"/>
          <p:cNvSpPr>
            <a:spLocks noGrp="1"/>
          </p:cNvSpPr>
          <p:nvPr>
            <p:ph idx="1"/>
          </p:nvPr>
        </p:nvSpPr>
        <p:spPr>
          <a:xfrm>
            <a:off x="838200" y="1825625"/>
            <a:ext cx="10515600" cy="2555306"/>
          </a:xfrm>
        </p:spPr>
        <p:txBody>
          <a:bodyPr>
            <a:normAutofit fontScale="92500" lnSpcReduction="20000"/>
          </a:bodyPr>
          <a:lstStyle/>
          <a:p>
            <a:pPr marL="0" indent="0">
              <a:buNone/>
            </a:pPr>
            <a:br>
              <a:rPr lang="tr-TR" sz="2000" dirty="0"/>
            </a:br>
            <a:br>
              <a:rPr lang="tr-TR" sz="2000" dirty="0"/>
            </a:br>
            <a:r>
              <a:rPr lang="tr-TR" sz="2200" dirty="0"/>
              <a:t>Yukarıdaki maddelerde sayılan niteliklere sahip olan bu işçilerin İŞKUR’a kayıtlı işsizler arasından işe alınmaları halinde ilave olarak 6 ay,</a:t>
            </a:r>
            <a:br>
              <a:rPr lang="tr-TR" sz="2200" dirty="0"/>
            </a:br>
            <a:endParaRPr lang="tr-TR" sz="2200" dirty="0"/>
          </a:p>
          <a:p>
            <a:pPr marL="0" indent="0">
              <a:buNone/>
            </a:pPr>
            <a:r>
              <a:rPr lang="tr-TR" sz="2200" dirty="0"/>
              <a:t>Çalışmakta iken, bu maddenin yürürlüğe girdiği tarihten sonra mesleki belge veya niteliğe sahip olanların 12 ay,</a:t>
            </a:r>
            <a:br>
              <a:rPr lang="tr-TR" sz="2200" dirty="0"/>
            </a:br>
            <a:endParaRPr lang="tr-TR" sz="2200" dirty="0"/>
          </a:p>
          <a:p>
            <a:pPr marL="0" indent="0">
              <a:buNone/>
            </a:pPr>
            <a:r>
              <a:rPr lang="tr-TR" sz="2200" dirty="0"/>
              <a:t>18 yaşından büyüklerden; hiçbir mesleki belge veya niteliğe sahip olmayanların İŞKUR’a kayıtlı işsizler arasından işe alınmaları halinde ise 6 ay SGK işveren primleri İŞKUR tarafından ödenmektedir.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05204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545237"/>
            <a:ext cx="10515600" cy="1586313"/>
          </a:xfrm>
        </p:spPr>
        <p:txBody>
          <a:bodyPr>
            <a:normAutofit/>
          </a:bodyPr>
          <a:lstStyle/>
          <a:p>
            <a:pPr marL="0" indent="0">
              <a:buNone/>
            </a:pPr>
            <a:r>
              <a:rPr lang="tr-TR" sz="2000" b="1" dirty="0"/>
              <a:t>Bu teşviklerden yararlanabilmek için;</a:t>
            </a:r>
            <a:br>
              <a:rPr lang="tr-TR" sz="2000" dirty="0"/>
            </a:br>
            <a:r>
              <a:rPr lang="tr-TR" sz="2000" dirty="0"/>
              <a:t>İşe alınan kişinin son 6 ay içinde </a:t>
            </a:r>
            <a:r>
              <a:rPr lang="tr-TR" sz="2000" dirty="0" err="1"/>
              <a:t>SGK’ya</a:t>
            </a:r>
            <a:r>
              <a:rPr lang="tr-TR" sz="2000" dirty="0"/>
              <a:t> bildirilmemiş olması,</a:t>
            </a:r>
            <a:br>
              <a:rPr lang="tr-TR" sz="2000" dirty="0"/>
            </a:br>
            <a:r>
              <a:rPr lang="tr-TR" sz="2000" dirty="0"/>
              <a:t>İşe girdiği işyerindeki son 6 aylık personel ortalamasına ilave olarak işe alınması gerekmektedir.</a:t>
            </a:r>
          </a:p>
        </p:txBody>
      </p:sp>
      <p:sp>
        <p:nvSpPr>
          <p:cNvPr id="5" name="Altbilgi Yer Tutucusu 3"/>
          <p:cNvSpPr>
            <a:spLocks noGrp="1"/>
          </p:cNvSpPr>
          <p:nvPr>
            <p:ph type="title"/>
          </p:nvPr>
        </p:nvSpPr>
        <p:spPr>
          <a:xfrm>
            <a:off x="838200" y="1703194"/>
            <a:ext cx="10515600" cy="477671"/>
          </a:xfrm>
        </p:spPr>
        <p:txBody>
          <a:bodyPr>
            <a:noAutofit/>
          </a:bodyPr>
          <a:lstStyle/>
          <a:p>
            <a:pPr algn="ctr"/>
            <a:r>
              <a:rPr lang="tr-TR" sz="2500" b="1" dirty="0">
                <a:solidFill>
                  <a:srgbClr val="FF0000"/>
                </a:solidFill>
                <a:latin typeface="Calibri" pitchFamily="34" charset="0"/>
              </a:rPr>
              <a:t>İşverenlere Sunulan Genç ve Kadın İstihdamı Teşvikleri</a:t>
            </a:r>
            <a:br>
              <a:rPr lang="tr-TR" sz="2500" b="1" dirty="0">
                <a:solidFill>
                  <a:srgbClr val="FF0000"/>
                </a:solidFill>
                <a:latin typeface="Calibri" pitchFamily="34" charset="0"/>
              </a:rPr>
            </a:br>
            <a:endParaRPr lang="tr-TR" sz="2500" dirty="0"/>
          </a:p>
        </p:txBody>
      </p:sp>
      <p:pic>
        <p:nvPicPr>
          <p:cNvPr id="6" name="Resim 5"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7" name="Resim 6"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8" name="Resim 7"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943318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9236" y="1143417"/>
            <a:ext cx="10515600" cy="1122291"/>
          </a:xfrm>
        </p:spPr>
        <p:txBody>
          <a:bodyPr>
            <a:normAutofit lnSpcReduction="10000"/>
          </a:bodyPr>
          <a:lstStyle/>
          <a:p>
            <a:pPr marL="0" indent="0" algn="ctr">
              <a:buNone/>
            </a:pPr>
            <a:r>
              <a:rPr lang="tr-TR" sz="4000" b="1" dirty="0">
                <a:solidFill>
                  <a:srgbClr val="002060"/>
                </a:solidFill>
                <a:latin typeface="Calibri" pitchFamily="34" charset="0"/>
                <a:ea typeface="+mj-ea"/>
                <a:cs typeface="+mj-cs"/>
              </a:rPr>
              <a:t>Kayıt Dışı İstihdamla Mücadelede Uygulanan Projeler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pic>
        <p:nvPicPr>
          <p:cNvPr id="10" name="Resim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24834" y="2303012"/>
            <a:ext cx="6933063" cy="2872947"/>
          </a:xfrm>
          <a:prstGeom prst="rect">
            <a:avLst/>
          </a:prstGeom>
        </p:spPr>
      </p:pic>
    </p:spTree>
    <p:extLst>
      <p:ext uri="{BB962C8B-B14F-4D97-AF65-F5344CB8AC3E}">
        <p14:creationId xmlns:p14="http://schemas.microsoft.com/office/powerpoint/2010/main" val="3971553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9144" y="2620371"/>
            <a:ext cx="10515600" cy="777922"/>
          </a:xfrm>
        </p:spPr>
        <p:txBody>
          <a:bodyPr/>
          <a:lstStyle/>
          <a:p>
            <a:pPr marL="0" indent="0" algn="ctr">
              <a:buNone/>
            </a:pPr>
            <a:r>
              <a:rPr lang="tr-TR" b="1" dirty="0">
                <a:solidFill>
                  <a:schemeClr val="accent1"/>
                </a:solidFill>
                <a:latin typeface="Calibri" pitchFamily="34" charset="0"/>
              </a:rPr>
              <a:t>Kayıt Dışı İstihdamla Mücadele Projesi</a:t>
            </a:r>
            <a:endParaRPr lang="tr-TR" dirty="0">
              <a:solidFill>
                <a:schemeClr val="accent1"/>
              </a:solidFill>
            </a:endParaRP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298118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62393" y="1215337"/>
            <a:ext cx="5869284" cy="1154897"/>
          </a:xfrm>
        </p:spPr>
        <p:txBody>
          <a:bodyPr>
            <a:normAutofit/>
          </a:bodyPr>
          <a:lstStyle/>
          <a:p>
            <a:pPr algn="ctr"/>
            <a:r>
              <a:rPr lang="tr-TR" sz="2500" b="1" dirty="0">
                <a:solidFill>
                  <a:srgbClr val="FF0000"/>
                </a:solidFill>
                <a:latin typeface="Calibri" pitchFamily="34" charset="0"/>
                <a:ea typeface="+mn-ea"/>
                <a:cs typeface="+mn-cs"/>
              </a:rPr>
              <a:t>Kayıt Dışı İstihdamla Mücadele Projesi</a:t>
            </a:r>
          </a:p>
        </p:txBody>
      </p:sp>
      <p:sp>
        <p:nvSpPr>
          <p:cNvPr id="3" name="İçerik Yer Tutucusu 2"/>
          <p:cNvSpPr>
            <a:spLocks noGrp="1"/>
          </p:cNvSpPr>
          <p:nvPr>
            <p:ph idx="1"/>
          </p:nvPr>
        </p:nvSpPr>
        <p:spPr>
          <a:xfrm>
            <a:off x="1634895" y="2244242"/>
            <a:ext cx="8924281" cy="1181346"/>
          </a:xfrm>
        </p:spPr>
        <p:txBody>
          <a:bodyPr>
            <a:normAutofit/>
          </a:bodyPr>
          <a:lstStyle/>
          <a:p>
            <a:pPr marL="0" indent="0" algn="just">
              <a:buNone/>
            </a:pPr>
            <a:r>
              <a:rPr lang="tr-TR" sz="2000" dirty="0"/>
              <a:t>Çalışma ve Sosyal Güvenlik Bakanlığınca hazırlanan “Kayıt Dışı İstihdamla Mücadele (KADİM) Projesi” 2006/28 Sayılı Başbakanlık Genelgesi ile 04.10.2006 tarih ve 26309 sayılı Resmi Gazetede yayımlanarak yürürlüğe girmiştir. </a:t>
            </a:r>
            <a:endParaRPr lang="tr-TR" sz="2000" dirty="0">
              <a:solidFill>
                <a:schemeClr val="tx1"/>
              </a:solidFill>
              <a:latin typeface="Calibri" pitchFamily="34" charset="0"/>
            </a:endParaRP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0" name="Resim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1" name="Resim 10"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0854260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15601" y="1250415"/>
            <a:ext cx="5893224" cy="537442"/>
          </a:xfrm>
        </p:spPr>
        <p:txBody>
          <a:bodyPr>
            <a:normAutofit/>
          </a:bodyPr>
          <a:lstStyle/>
          <a:p>
            <a:pPr algn="ctr"/>
            <a:r>
              <a:rPr lang="tr-TR" sz="2500" b="1" dirty="0">
                <a:solidFill>
                  <a:srgbClr val="FF0000"/>
                </a:solidFill>
                <a:latin typeface="Calibri" pitchFamily="34" charset="0"/>
              </a:rPr>
              <a:t>Kayıt Dışı İstihdamla Mücadele Projesi</a:t>
            </a:r>
            <a:endParaRPr lang="tr-TR" sz="2500" b="1" dirty="0">
              <a:solidFill>
                <a:srgbClr val="FF0000"/>
              </a:solidFill>
              <a:latin typeface="Calibri" pitchFamily="34" charset="0"/>
              <a:ea typeface="+mn-ea"/>
              <a:cs typeface="+mn-cs"/>
            </a:endParaRPr>
          </a:p>
        </p:txBody>
      </p:sp>
      <p:sp>
        <p:nvSpPr>
          <p:cNvPr id="3" name="İçerik Yer Tutucusu 2"/>
          <p:cNvSpPr>
            <a:spLocks noGrp="1"/>
          </p:cNvSpPr>
          <p:nvPr>
            <p:ph idx="1"/>
          </p:nvPr>
        </p:nvSpPr>
        <p:spPr>
          <a:xfrm>
            <a:off x="1639337" y="1787856"/>
            <a:ext cx="9184492" cy="3330053"/>
          </a:xfrm>
        </p:spPr>
        <p:txBody>
          <a:bodyPr>
            <a:normAutofit/>
          </a:bodyPr>
          <a:lstStyle/>
          <a:p>
            <a:pPr algn="just"/>
            <a:r>
              <a:rPr lang="tr-TR" sz="2000" dirty="0"/>
              <a:t>Bu proje ile Türkiye’de kayıt dışı istihdama ve yabancı kaçak işçi istihdamına neden olan faktörlerin ortadan kaldırılması ve kayıtlı istihdama geçişe katkıda bulunulması amaçlanmıştır. Proje ile etkin ve caydırıcı denetimin uygulanması, bilgilendirme ve bilinçlendirme faaliyetlerine ağırlık verilmesi, mevzuat değişikliklerinin yapılması ve bürokratik engellerin kaldırılması faaliyetleri ile kayıt dışı ekonominin mümkün olan en düşük seviyeye indirilmesi hedeflenmiştir. </a:t>
            </a:r>
          </a:p>
          <a:p>
            <a:pPr algn="just"/>
            <a:r>
              <a:rPr lang="tr-TR" sz="2000" dirty="0"/>
              <a:t>Kayıt dışı ekonomi ile mücadeleyi koordineli bir şekilde yürütmek amacıyla Çalışma ve Sosyal Güvenlik Bakanlığı (ÇSGB) bünyesinde “Kayıt Dışı İstihdamla Mücadele Koordinatörlüğü”, 81 il Valiliğinde ise “Kayıt Dışı İstihdamla Mücadele İl Koordinatörlüğü” kurulmuştur. </a:t>
            </a:r>
            <a:endParaRPr lang="tr-TR" sz="2000" dirty="0">
              <a:solidFill>
                <a:schemeClr val="tx1"/>
              </a:solidFill>
              <a:latin typeface="Calibri" pitchFamily="34" charset="0"/>
            </a:endParaRP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0" name="Resim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1" name="Resim 10"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342920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73134" y="986693"/>
            <a:ext cx="5814693" cy="678904"/>
          </a:xfrm>
        </p:spPr>
        <p:txBody>
          <a:bodyPr>
            <a:normAutofit/>
          </a:bodyPr>
          <a:lstStyle/>
          <a:p>
            <a:r>
              <a:rPr lang="tr-TR" sz="2500" b="1" dirty="0">
                <a:solidFill>
                  <a:srgbClr val="FF0000"/>
                </a:solidFill>
                <a:latin typeface="Calibri" pitchFamily="34" charset="0"/>
                <a:ea typeface="+mn-ea"/>
                <a:cs typeface="+mn-cs"/>
              </a:rPr>
              <a:t>Kayıt Dışı İstihdamla Mücadele Projesi</a:t>
            </a:r>
          </a:p>
        </p:txBody>
      </p:sp>
      <p:sp>
        <p:nvSpPr>
          <p:cNvPr id="3" name="İçerik Yer Tutucusu 2"/>
          <p:cNvSpPr>
            <a:spLocks noGrp="1"/>
          </p:cNvSpPr>
          <p:nvPr>
            <p:ph idx="1"/>
          </p:nvPr>
        </p:nvSpPr>
        <p:spPr>
          <a:xfrm>
            <a:off x="1924333" y="1665597"/>
            <a:ext cx="8734567" cy="3521245"/>
          </a:xfrm>
        </p:spPr>
        <p:txBody>
          <a:bodyPr>
            <a:normAutofit/>
          </a:bodyPr>
          <a:lstStyle/>
          <a:p>
            <a:pPr marL="0" indent="0">
              <a:buNone/>
            </a:pPr>
            <a:endParaRPr lang="tr-TR" sz="2000" dirty="0"/>
          </a:p>
          <a:p>
            <a:pPr marL="0" indent="0" algn="just">
              <a:buNone/>
            </a:pPr>
            <a:endParaRPr lang="tr-TR" sz="2000" dirty="0">
              <a:solidFill>
                <a:schemeClr val="tx1"/>
              </a:solidFill>
              <a:latin typeface="Calibri" pitchFamily="34" charset="0"/>
            </a:endParaRP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0" name="Resim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1" name="Resim 10"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
        <p:nvSpPr>
          <p:cNvPr id="8" name="Dikdörtgen 7"/>
          <p:cNvSpPr/>
          <p:nvPr/>
        </p:nvSpPr>
        <p:spPr>
          <a:xfrm>
            <a:off x="1541420" y="1717932"/>
            <a:ext cx="8783090" cy="2862322"/>
          </a:xfrm>
          <a:prstGeom prst="rect">
            <a:avLst/>
          </a:prstGeom>
        </p:spPr>
        <p:txBody>
          <a:bodyPr wrap="square">
            <a:spAutoFit/>
          </a:bodyPr>
          <a:lstStyle/>
          <a:p>
            <a:pPr algn="just"/>
            <a:r>
              <a:rPr lang="tr-TR" sz="2000" dirty="0">
                <a:solidFill>
                  <a:srgbClr val="000000"/>
                </a:solidFill>
                <a:ea typeface="Segoe UI Symbol" panose="020B0502040204020203" pitchFamily="34" charset="0"/>
              </a:rPr>
              <a:t>KADİM projesi çerçevesinde 2006 yılı Ekim – 2007 yılı Aralık ayları arasında 189.567 işyeri denetimi yapılmış, toplam 731.875 çalışan denetlenmiştir. Yapılan denetimler sonucunda 43.806 kişinin kayıt dışı çalıştığı tespit edilmiştir. Bunların 352’si yabancı kaçak işçi statüsündedir. Projede 400.000 broşür ve 50.000 afiş bastırılmış ve ülke genelinde dağıtılmıştır. Ayrıca KADİM projesi çerçevesinde eğitim faaliyetlerine devam edilmesi, projenin tanınırlığını artırmak amacıyla görsel medya araçlarına ağırlık verilmesi, kayıt dışı istihdamın yoğun olduğu inşaat, turizm ve hizmet sektörlerinde denetimlerin yoğunlaştırılması ile kayıt dışı ekonomiyle mücadelede kurumlar arası işbirliğinin daha etkin bir hale getirilmesi planlanmıştır.</a:t>
            </a:r>
            <a:endParaRPr lang="tr-TR" sz="2000" dirty="0">
              <a:ea typeface="Segoe UI Symbol" panose="020B0502040204020203" pitchFamily="34" charset="0"/>
            </a:endParaRPr>
          </a:p>
        </p:txBody>
      </p:sp>
    </p:spTree>
    <p:extLst>
      <p:ext uri="{BB962C8B-B14F-4D97-AF65-F5344CB8AC3E}">
        <p14:creationId xmlns:p14="http://schemas.microsoft.com/office/powerpoint/2010/main" val="2110677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idx="1"/>
          </p:nvPr>
        </p:nvSpPr>
        <p:spPr>
          <a:xfrm>
            <a:off x="947382" y="2726378"/>
            <a:ext cx="10515600" cy="862984"/>
          </a:xfrm>
        </p:spPr>
        <p:txBody>
          <a:bodyPr>
            <a:normAutofit/>
          </a:bodyPr>
          <a:lstStyle/>
          <a:p>
            <a:pPr marL="0" indent="0" algn="ctr">
              <a:buNone/>
            </a:pPr>
            <a:r>
              <a:rPr lang="tr-TR" b="1" dirty="0">
                <a:solidFill>
                  <a:schemeClr val="accent1"/>
                </a:solidFill>
                <a:latin typeface="Calibri" pitchFamily="34" charset="0"/>
              </a:rPr>
              <a:t>Kayıt Dışı Ekonomiyle Mücadele Stratejisi Eylem Planı (2008-2010) </a:t>
            </a:r>
          </a:p>
        </p:txBody>
      </p:sp>
      <p:pic>
        <p:nvPicPr>
          <p:cNvPr id="6" name="Resim 5"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7" name="Resim 6"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8" name="Resim 7"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061942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8298" y="1400538"/>
            <a:ext cx="8915399" cy="627845"/>
          </a:xfrm>
        </p:spPr>
        <p:txBody>
          <a:bodyPr>
            <a:noAutofit/>
          </a:bodyPr>
          <a:lstStyle/>
          <a:p>
            <a:pPr algn="ctr"/>
            <a:r>
              <a:rPr lang="tr-TR" sz="2500" b="1" dirty="0">
                <a:solidFill>
                  <a:srgbClr val="FF0000"/>
                </a:solidFill>
                <a:latin typeface="Calibri" pitchFamily="34" charset="0"/>
                <a:ea typeface="+mn-ea"/>
                <a:cs typeface="+mn-cs"/>
              </a:rPr>
              <a:t>Kayıt Dışı İstihdam Nedir</a:t>
            </a:r>
          </a:p>
        </p:txBody>
      </p:sp>
      <p:sp>
        <p:nvSpPr>
          <p:cNvPr id="8" name="Alt Başlık 2"/>
          <p:cNvSpPr txBox="1">
            <a:spLocks/>
          </p:cNvSpPr>
          <p:nvPr/>
        </p:nvSpPr>
        <p:spPr>
          <a:xfrm>
            <a:off x="1638299" y="2371324"/>
            <a:ext cx="8915399" cy="2734504"/>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defTabSz="914400">
              <a:lnSpc>
                <a:spcPct val="90000"/>
              </a:lnSpc>
            </a:pPr>
            <a:r>
              <a:rPr lang="tr-TR" sz="2000" dirty="0">
                <a:solidFill>
                  <a:schemeClr val="tx1"/>
                </a:solidFill>
                <a:latin typeface="Calibri" panose="020F0502020204030204" pitchFamily="34" charset="0"/>
              </a:rPr>
              <a:t>Farklı tanımları olmasına rağmen kayıt dışılık genel itibariyle çalışanın herhangi bir sosyal güvenlik kurumuna kayıtlı olmaması durumu olarak tanımlanmaktadır. Türkiye’de toplam istihdamın önemli bir oranını kayıt dışı istihdam oluşturmakla birlikte sektörlere göre incelendiğinde kayıt dışı istihdamın en yaygın olduğu sektör tarımdır. Tarım dışı sektörler ele alındığında ise kayıt dışı istihdam en çok inşaat ve otel, restoranlar sektöründe görülmektedir.</a:t>
            </a:r>
          </a:p>
          <a:p>
            <a:endParaRPr lang="tr-TR" sz="2000" dirty="0">
              <a:solidFill>
                <a:schemeClr val="tx1"/>
              </a:solidFill>
              <a:latin typeface="Calibri" panose="020F0502020204030204" pitchFamily="34" charset="0"/>
            </a:endParaRPr>
          </a:p>
        </p:txBody>
      </p:sp>
      <p:pic>
        <p:nvPicPr>
          <p:cNvPr id="13" name="Resim 12"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14" name="Resim 13"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15" name="Resim 14"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0228430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89747"/>
            <a:ext cx="10515600" cy="835878"/>
          </a:xfrm>
        </p:spPr>
        <p:txBody>
          <a:bodyPr>
            <a:normAutofit/>
          </a:bodyPr>
          <a:lstStyle/>
          <a:p>
            <a:pPr algn="ctr"/>
            <a:r>
              <a:rPr lang="tr-TR" sz="2500" b="1" dirty="0">
                <a:solidFill>
                  <a:srgbClr val="FF0000"/>
                </a:solidFill>
                <a:latin typeface="Calibri" pitchFamily="34" charset="0"/>
                <a:ea typeface="+mn-ea"/>
                <a:cs typeface="+mn-cs"/>
              </a:rPr>
              <a:t>Kayıt Dışı Ekonomiyle Mücadele Stratejisi Eylem Planı (2008-2010) </a:t>
            </a:r>
          </a:p>
        </p:txBody>
      </p:sp>
      <p:sp>
        <p:nvSpPr>
          <p:cNvPr id="3" name="İçerik Yer Tutucusu 2"/>
          <p:cNvSpPr>
            <a:spLocks noGrp="1"/>
          </p:cNvSpPr>
          <p:nvPr>
            <p:ph idx="1"/>
          </p:nvPr>
        </p:nvSpPr>
        <p:spPr>
          <a:xfrm>
            <a:off x="838200" y="1825625"/>
            <a:ext cx="10515600" cy="3224047"/>
          </a:xfrm>
        </p:spPr>
        <p:txBody>
          <a:bodyPr>
            <a:normAutofit/>
          </a:bodyPr>
          <a:lstStyle/>
          <a:p>
            <a:pPr algn="just"/>
            <a:r>
              <a:rPr lang="tr-TR" sz="2000" dirty="0"/>
              <a:t>Kayıt dışı istihdamı da kapsamına alacak şekilde kayıt dışı ekonomi ile mücadelede alınacak tedbirleri içeren “Kayıt Dışı Ekonomiyle Mücadele Stratejisi Eylem Planı (KADEM) (2008-2010)” 05.02.2009 tarihli Resmi Gazetede yayımlanan 2009/3 sayılı Başbakanlık Genelgesi ile yürürlüğe girmiştir. </a:t>
            </a:r>
          </a:p>
          <a:p>
            <a:pPr algn="just"/>
            <a:r>
              <a:rPr lang="tr-TR" sz="2000" dirty="0"/>
              <a:t>Strateji; kayıt dışı ekonominin tanımı ile başlamakta, Türkiye'de kayıt dışı ekonominin boyutu, Türkiye'de kayıt dışı ekonominin nedenleri ve sonuçları ile ekonomide kayıt dışılığın azaltılması için bu güne kadar yapılan çalışmalar ile devam edip 2008-2010 yıllarını kapsayan eylem planı ile sonlanmaktadır.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2229982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43417"/>
            <a:ext cx="10515600" cy="644809"/>
          </a:xfrm>
        </p:spPr>
        <p:txBody>
          <a:bodyPr>
            <a:normAutofit/>
          </a:bodyPr>
          <a:lstStyle/>
          <a:p>
            <a:pPr algn="ctr"/>
            <a:r>
              <a:rPr lang="tr-TR" sz="2500" b="1" dirty="0">
                <a:solidFill>
                  <a:srgbClr val="FF0000"/>
                </a:solidFill>
                <a:latin typeface="Calibri" pitchFamily="34" charset="0"/>
              </a:rPr>
              <a:t>Kayıt Dışı Ekonomiyle Mücadele Stratejisi Eylem Planı (2008-2010) </a:t>
            </a:r>
            <a:endParaRPr lang="tr-TR" sz="2500" dirty="0"/>
          </a:p>
        </p:txBody>
      </p:sp>
      <p:sp>
        <p:nvSpPr>
          <p:cNvPr id="3" name="İçerik Yer Tutucusu 2"/>
          <p:cNvSpPr>
            <a:spLocks noGrp="1"/>
          </p:cNvSpPr>
          <p:nvPr>
            <p:ph idx="1"/>
          </p:nvPr>
        </p:nvSpPr>
        <p:spPr>
          <a:xfrm>
            <a:off x="838200" y="1989398"/>
            <a:ext cx="10515600" cy="2732727"/>
          </a:xfrm>
        </p:spPr>
        <p:txBody>
          <a:bodyPr>
            <a:normAutofit/>
          </a:bodyPr>
          <a:lstStyle/>
          <a:p>
            <a:pPr algn="just"/>
            <a:r>
              <a:rPr lang="tr-TR" sz="2000" dirty="0"/>
              <a:t>Eylem Planında kayıt dışı ekonomi ile mücadelede başarı kazanılması ve kayıt dışılığın azaltılması için kayıt dışı ekonomi ile mücadelenin devlet politikası olarak benimsenmesi, bu konuda sürekli bir çalışma grubunun oluşturulması, stratejik eylem planının hazırlanması, kurumlar arası işbirliği ve eşgüdüm sağlanması ve etkin bir izleme ve değerlendirme sisteminin oluşturulması gerektiği belirtilmiştir. Bu kapsamda 2008 Yılı Programında Rekabet Gücünün Artırılması gelişme ekseninin alt başlıklarından birisi Ekonomide Kayıt Dışılığın Azaltılması şeklinde belirlenmiştir. Buna yönelik olarak alınan politika öncelikleri ve tedbirlerinin ilki ‘’İlgili tüm tarafların katkısıyla kayıt dışı ekonomiyle mücadele stratejisinin oluşturulması’’  olmuştur.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8278029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78425"/>
            <a:ext cx="10515600" cy="748992"/>
          </a:xfrm>
        </p:spPr>
        <p:txBody>
          <a:bodyPr>
            <a:normAutofit/>
          </a:bodyPr>
          <a:lstStyle/>
          <a:p>
            <a:pPr algn="ctr"/>
            <a:r>
              <a:rPr lang="tr-TR" sz="2500" b="1" dirty="0">
                <a:solidFill>
                  <a:srgbClr val="FF0000"/>
                </a:solidFill>
                <a:latin typeface="Calibri" pitchFamily="34" charset="0"/>
              </a:rPr>
              <a:t>Kayıt Dışı Ekonomiyle Mücadele Stratejisi Eylem Planı (2008-2010) </a:t>
            </a:r>
            <a:endParaRPr lang="tr-TR" sz="2500" dirty="0"/>
          </a:p>
        </p:txBody>
      </p:sp>
      <p:sp>
        <p:nvSpPr>
          <p:cNvPr id="3" name="İçerik Yer Tutucusu 2"/>
          <p:cNvSpPr>
            <a:spLocks noGrp="1"/>
          </p:cNvSpPr>
          <p:nvPr>
            <p:ph idx="1"/>
          </p:nvPr>
        </p:nvSpPr>
        <p:spPr>
          <a:xfrm>
            <a:off x="838200" y="2603547"/>
            <a:ext cx="10515600" cy="2063987"/>
          </a:xfrm>
        </p:spPr>
        <p:txBody>
          <a:bodyPr>
            <a:normAutofit/>
          </a:bodyPr>
          <a:lstStyle/>
          <a:p>
            <a:pPr algn="just"/>
            <a:r>
              <a:rPr lang="tr-TR" sz="2000" dirty="0"/>
              <a:t>2008-2010 dönemi Eylem Planı ile kayıt dışı ekonominin sebepleri belirlenmiş, kayıt dışılığın önlenmesi amacıyla kamu sektörünün önemli kurum ve kuruluşlarıyla işbirliği yapılmış ve Eylem Planına sonradan katılan Şeker Kurumunun eylemleri ile birlikte toplam 109 eyleme ait gerçekleşmeler Gelir İdaresi Başkanlığınca izlenmiştir.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0089853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9143" y="2753672"/>
            <a:ext cx="10515600" cy="712859"/>
          </a:xfrm>
        </p:spPr>
        <p:txBody>
          <a:bodyPr>
            <a:normAutofit/>
          </a:bodyPr>
          <a:lstStyle/>
          <a:p>
            <a:pPr marL="0" indent="0" algn="ctr">
              <a:buNone/>
            </a:pPr>
            <a:r>
              <a:rPr lang="tr-TR" b="1" dirty="0">
                <a:solidFill>
                  <a:schemeClr val="accent1"/>
                </a:solidFill>
                <a:latin typeface="Calibri" pitchFamily="34" charset="0"/>
              </a:rPr>
              <a:t>Kayıt Dışı Ekonomiyle Mücadele Stratejisi Eylem Planı (2011-2013)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4944483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53520"/>
            <a:ext cx="10515600" cy="672105"/>
          </a:xfrm>
        </p:spPr>
        <p:txBody>
          <a:bodyPr>
            <a:normAutofit/>
          </a:bodyPr>
          <a:lstStyle/>
          <a:p>
            <a:pPr algn="ctr"/>
            <a:r>
              <a:rPr lang="tr-TR" sz="2500" b="1" dirty="0">
                <a:solidFill>
                  <a:srgbClr val="FF0000"/>
                </a:solidFill>
                <a:latin typeface="Calibri" pitchFamily="34" charset="0"/>
              </a:rPr>
              <a:t>Kayıt Dışı Ekonomiyle Mücadele Stratejisi Eylem Planı (2011-2013) </a:t>
            </a:r>
          </a:p>
        </p:txBody>
      </p:sp>
      <p:sp>
        <p:nvSpPr>
          <p:cNvPr id="3" name="İçerik Yer Tutucusu 2"/>
          <p:cNvSpPr>
            <a:spLocks noGrp="1"/>
          </p:cNvSpPr>
          <p:nvPr>
            <p:ph idx="1"/>
          </p:nvPr>
        </p:nvSpPr>
        <p:spPr>
          <a:xfrm>
            <a:off x="838200" y="1825625"/>
            <a:ext cx="10515600" cy="3415115"/>
          </a:xfrm>
        </p:spPr>
        <p:txBody>
          <a:bodyPr>
            <a:normAutofit/>
          </a:bodyPr>
          <a:lstStyle/>
          <a:p>
            <a:pPr algn="just"/>
            <a:r>
              <a:rPr lang="tr-TR" sz="2000" dirty="0"/>
              <a:t>2011 Yılı Programının 31 Numaralı Tedbirinde 2008-2010 dönemi Eylem Planının 2011-2013 yıllarını kapsayacak şekilde güncelleneceği hususuna yer verilmiştir. Bu çerçevede 2008-2010 dönemi Eylem Planında yer alan eylemlere ilişkin gerçekleşmeler ile kurum ve kuruluşlardan gelen eylem önerileri değerlendirilmek suretiyle “Kayıt Dışı Ekonomiyle Mücadele Stratejisi Eylem Planı (2011-2013) Taslağı” hazırlanmıştır. </a:t>
            </a:r>
          </a:p>
          <a:p>
            <a:pPr algn="just"/>
            <a:r>
              <a:rPr lang="tr-TR" sz="2000" dirty="0"/>
              <a:t>2008-2010 dönemi KADEM Stratejisi Eylem Planında suç ekonomisi-kara para ile mücadele kapsamında değerlendirilecek eylemler yer almamıştı. Bu nedenle 2011-2013 dönemi Eylem Planında “Gönüllü Uyumun Artırılması, Denetim Kapasitesinin Güçlendirilmesi, Yaptırımların Caydırıcılığının Artırılması, Veri Tabanı Paylaşımı, Toplumsal Farkındalığın Artırılması” amaçları çerçevesinde 47 eylem belirlenmiştir. Eylem planındaki 7, 8, 12,16, 17 ve 47 numaralı eylemler doğrudan kayıt dışı çalışma ile ilgili olmaları açısından ayrıca açıklanmıştır.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0767196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0668" y="1290738"/>
            <a:ext cx="10515600" cy="535627"/>
          </a:xfrm>
        </p:spPr>
        <p:txBody>
          <a:bodyPr>
            <a:normAutofit/>
          </a:bodyPr>
          <a:lstStyle/>
          <a:p>
            <a:pPr algn="ctr"/>
            <a:r>
              <a:rPr lang="tr-TR" sz="2500" b="1" dirty="0">
                <a:solidFill>
                  <a:srgbClr val="FF0000"/>
                </a:solidFill>
                <a:latin typeface="Calibri" pitchFamily="34" charset="0"/>
              </a:rPr>
              <a:t>Kayıt Dışı Ekonomiyle Mücadele Stratejisi Eylem Planı (2011-2013) </a:t>
            </a:r>
            <a:endParaRPr lang="tr-TR" sz="2500" dirty="0"/>
          </a:p>
        </p:txBody>
      </p:sp>
      <p:sp>
        <p:nvSpPr>
          <p:cNvPr id="3" name="İçerik Yer Tutucusu 2"/>
          <p:cNvSpPr>
            <a:spLocks noGrp="1"/>
          </p:cNvSpPr>
          <p:nvPr>
            <p:ph idx="1"/>
          </p:nvPr>
        </p:nvSpPr>
        <p:spPr>
          <a:xfrm>
            <a:off x="838200" y="2059561"/>
            <a:ext cx="10515600" cy="2773671"/>
          </a:xfrm>
        </p:spPr>
        <p:txBody>
          <a:bodyPr>
            <a:normAutofit/>
          </a:bodyPr>
          <a:lstStyle/>
          <a:p>
            <a:pPr marL="0" indent="0" algn="just">
              <a:buNone/>
            </a:pPr>
            <a:r>
              <a:rPr lang="tr-TR" sz="2000" dirty="0"/>
              <a:t>Denetim elemanlarının kullanımına özel olmak üzere Çalışma ve Sosyal Güvenlik Bakanlığı (ÇSGB), Sosyal Güvenlik Kurumu (SGK), Türkiye İş Kurumu (İŞKUR) ve İş Sağlığı ve Güvenliği Genel Müdürlüğü (İSGGM) sistemlerine tek bir uygulama üzerinden ulaşımın sağlanması amacıyla "Kayıt Dışı İstihdamla Mücadele Bilgi Sistemi-KADİMBİS” adında bir portal oluşturulmuştur. Bu portal içinde ise “</a:t>
            </a:r>
            <a:r>
              <a:rPr lang="tr-TR" sz="2000" i="1" dirty="0"/>
              <a:t>İşyerleri Elektronik Sicil Merkezi</a:t>
            </a:r>
            <a:r>
              <a:rPr lang="tr-TR" sz="2000" dirty="0"/>
              <a:t>” oluşturulmuştur. ÇSGB İş Müfettişleri, SGK Rehberlik ve Teftiş Başkanlığı müfettişleri ve SGK denetmenlerinden oluşan toplam 1904 kullanıcı sistemde tanımlanmıştır.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7676915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10186"/>
            <a:ext cx="10515600" cy="639810"/>
          </a:xfrm>
        </p:spPr>
        <p:txBody>
          <a:bodyPr>
            <a:normAutofit/>
          </a:bodyPr>
          <a:lstStyle/>
          <a:p>
            <a:pPr algn="ctr"/>
            <a:r>
              <a:rPr lang="tr-TR" sz="2500" b="1" dirty="0">
                <a:solidFill>
                  <a:srgbClr val="FF0000"/>
                </a:solidFill>
                <a:latin typeface="Calibri" pitchFamily="34" charset="0"/>
              </a:rPr>
              <a:t>Kayıt Dışı Ekonomiyle Mücadele Stratejisi Eylem Planı (2011-2013) </a:t>
            </a:r>
            <a:endParaRPr lang="tr-TR" sz="2500" dirty="0"/>
          </a:p>
        </p:txBody>
      </p:sp>
      <p:sp>
        <p:nvSpPr>
          <p:cNvPr id="3" name="İçerik Yer Tutucusu 2"/>
          <p:cNvSpPr>
            <a:spLocks noGrp="1"/>
          </p:cNvSpPr>
          <p:nvPr>
            <p:ph idx="1"/>
          </p:nvPr>
        </p:nvSpPr>
        <p:spPr>
          <a:xfrm>
            <a:off x="838200" y="2194114"/>
            <a:ext cx="10515600" cy="2241408"/>
          </a:xfrm>
        </p:spPr>
        <p:txBody>
          <a:bodyPr>
            <a:normAutofit/>
          </a:bodyPr>
          <a:lstStyle/>
          <a:p>
            <a:pPr marL="0" indent="0" algn="just">
              <a:buNone/>
            </a:pPr>
            <a:r>
              <a:rPr lang="tr-TR" sz="2000" dirty="0"/>
              <a:t>Gelir İdaresi Başkanlığı tarafından, 7.5.2012-14.5.2012 tarihleri arasında kayıt dışı faaliyette bulunduğu değerlendirilen yerlerden başlamak üzere tüm il ve ilçe merkezlerinde, belediye ve diğer kurum ve kuruluşların da verilerinden istifade edilmek suretiyle Sosyal Güvenlik Kurumu denetim elemanları ile birlikte yoklama, yaygın ve yoğun denetim çalışmaları yapılmıştır. Çalışmaya 5.574 personel katılmış, 405.472 mükellef denetlenmiş, 13.089 adet mükellefiyet tesis ettirilmiş ve toplam 5.197.608,31 TL ceza kesilmiştir.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3268778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9144" y="979459"/>
            <a:ext cx="10515600" cy="1325563"/>
          </a:xfrm>
        </p:spPr>
        <p:txBody>
          <a:bodyPr>
            <a:normAutofit/>
          </a:bodyPr>
          <a:lstStyle/>
          <a:p>
            <a:pPr algn="ctr">
              <a:spcBef>
                <a:spcPts val="1000"/>
              </a:spcBef>
            </a:pPr>
            <a:r>
              <a:rPr lang="tr-TR" sz="4000" b="1" dirty="0">
                <a:solidFill>
                  <a:srgbClr val="002060"/>
                </a:solidFill>
                <a:latin typeface="Calibri" pitchFamily="34" charset="0"/>
              </a:rPr>
              <a:t>Kayıt Dışı İşçi Çalıştırma Durumunda Uygulanan Yaptırımlar</a:t>
            </a:r>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47833" y="2113730"/>
            <a:ext cx="6578221" cy="3163021"/>
          </a:xfrm>
        </p:spPr>
      </p:pic>
      <p:pic>
        <p:nvPicPr>
          <p:cNvPr id="6" name="Resim 5" descr="ab-isbirligi"/>
          <p:cNvPicPr/>
          <p:nvPr/>
        </p:nvPicPr>
        <p:blipFill>
          <a:blip r:embed="rId3">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7" name="Resim 6" descr="C:\Users\Asus8623\AppData\Local\Temp\Rar$DR46.520\04.Logolar\04.Logolar\Logolar&amp;Dosya_Sirtliklari\LOGOLAR\4. IKGPRO-Yatay.png"/>
          <p:cNvPicPr/>
          <p:nvPr/>
        </p:nvPicPr>
        <p:blipFill>
          <a:blip r:embed="rId4">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8" name="Resim 7" descr="C:\Users\Asus8623\AppData\Local\Temp\Rar$DR22.520\04.Logolar\04.Logolar\Logolar&amp;Dosya_Sirtliklari\LOGOLAR\9. SGK.jpg"/>
          <p:cNvPicPr/>
          <p:nvPr/>
        </p:nvPicPr>
        <p:blipFill>
          <a:blip r:embed="rId5">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2835234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13109"/>
            <a:ext cx="10515600" cy="479213"/>
          </a:xfrm>
        </p:spPr>
        <p:txBody>
          <a:bodyPr>
            <a:normAutofit/>
          </a:bodyPr>
          <a:lstStyle/>
          <a:p>
            <a:pPr algn="ctr"/>
            <a:r>
              <a:rPr lang="tr-TR" sz="2500" b="1" dirty="0">
                <a:solidFill>
                  <a:srgbClr val="FF0000"/>
                </a:solidFill>
                <a:latin typeface="Calibri" pitchFamily="34" charset="0"/>
              </a:rPr>
              <a:t>Kayıt Dışı İşçi Çalıştırma Durumunda Uygulanan Yaptırımlar</a:t>
            </a:r>
            <a:endParaRPr lang="tr-TR" sz="2500" dirty="0">
              <a:solidFill>
                <a:srgbClr val="FF0000"/>
              </a:solidFill>
            </a:endParaRPr>
          </a:p>
        </p:txBody>
      </p:sp>
      <p:sp>
        <p:nvSpPr>
          <p:cNvPr id="3" name="İçerik Yer Tutucusu 2"/>
          <p:cNvSpPr>
            <a:spLocks noGrp="1"/>
          </p:cNvSpPr>
          <p:nvPr>
            <p:ph idx="1"/>
          </p:nvPr>
        </p:nvSpPr>
        <p:spPr>
          <a:xfrm>
            <a:off x="838200" y="1825625"/>
            <a:ext cx="10515600" cy="3155808"/>
          </a:xfrm>
        </p:spPr>
        <p:txBody>
          <a:bodyPr>
            <a:normAutofit/>
          </a:bodyPr>
          <a:lstStyle/>
          <a:p>
            <a:pPr marL="0" indent="0">
              <a:buNone/>
            </a:pPr>
            <a:r>
              <a:rPr lang="tr-TR" sz="2000" dirty="0"/>
              <a:t>Sigortasız işçi çalıştıran işverene uygulanan cezalar ve yaptırımlar bulunmaktadırlar. Bunlar;</a:t>
            </a:r>
          </a:p>
          <a:p>
            <a:r>
              <a:rPr lang="tr-TR" sz="2000" dirty="0"/>
              <a:t>İşçinin hastalanması, iş kazası geçirmesi veya meslek hastalığına yakalanması halinde Sosyal Güvenlik Kurumunun karşılaştığı maliyet bedelinin işverenden tahsil edilmesi,</a:t>
            </a:r>
          </a:p>
          <a:p>
            <a:r>
              <a:rPr lang="tr-TR" sz="2000" dirty="0"/>
              <a:t>İlgili bildirge ve belgelerin süresinde verilmemiş olması, denetmen veya müfettiş tarafından inceleme yapılması halinde kayıt geçersizliği veya kayıt ibraz etmeme nedeniyle idari para cezası uygulanması,</a:t>
            </a:r>
          </a:p>
          <a:p>
            <a:r>
              <a:rPr lang="tr-TR" sz="2000" dirty="0"/>
              <a:t>İşverenin bir yıl süreyle teşvikten yararlandırılmaması,</a:t>
            </a:r>
          </a:p>
          <a:p>
            <a:r>
              <a:rPr lang="tr-TR" sz="2000" dirty="0"/>
              <a:t>Sigortasız çalıştırılan süreye ait sigorta primlerinin işverenden gecikme zammı ve cezası (faizi) ile birlikte tahsil edilmesidir.</a:t>
            </a:r>
          </a:p>
          <a:p>
            <a:endParaRPr lang="tr-TR" sz="2000" dirty="0"/>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4760243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384994"/>
            <a:ext cx="10515600" cy="1325563"/>
          </a:xfrm>
        </p:spPr>
        <p:txBody>
          <a:bodyPr>
            <a:normAutofit/>
          </a:bodyPr>
          <a:lstStyle/>
          <a:p>
            <a:pPr algn="ctr"/>
            <a:r>
              <a:rPr lang="tr-TR" sz="2800" b="1" dirty="0">
                <a:solidFill>
                  <a:schemeClr val="accent1"/>
                </a:solidFill>
                <a:latin typeface="Calibri" pitchFamily="34" charset="0"/>
                <a:ea typeface="+mn-ea"/>
                <a:cs typeface="+mn-cs"/>
              </a:rPr>
              <a:t>Kayıt Dışı / Sigortasız İşçi Çalıştırmanın Cezası</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386093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1"/>
          <p:cNvSpPr txBox="1">
            <a:spLocks/>
          </p:cNvSpPr>
          <p:nvPr/>
        </p:nvSpPr>
        <p:spPr>
          <a:xfrm>
            <a:off x="1639336" y="1621534"/>
            <a:ext cx="8915399" cy="62784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Bef>
                <a:spcPts val="600"/>
              </a:spcBef>
              <a:buClr>
                <a:schemeClr val="accent1"/>
              </a:buClr>
            </a:pPr>
            <a:r>
              <a:rPr lang="tr-TR" sz="2500" b="1" dirty="0">
                <a:solidFill>
                  <a:srgbClr val="FF0000"/>
                </a:solidFill>
                <a:latin typeface="Calibri" pitchFamily="34" charset="0"/>
                <a:ea typeface="+mn-ea"/>
                <a:cs typeface="+mn-cs"/>
              </a:rPr>
              <a:t>Kayıt Dışı İstihdama Neden Olan Etkenler</a:t>
            </a:r>
          </a:p>
        </p:txBody>
      </p:sp>
      <p:sp>
        <p:nvSpPr>
          <p:cNvPr id="5" name="İçerik Yer Tutucusu 4"/>
          <p:cNvSpPr>
            <a:spLocks noGrp="1"/>
          </p:cNvSpPr>
          <p:nvPr>
            <p:ph idx="1"/>
          </p:nvPr>
        </p:nvSpPr>
        <p:spPr>
          <a:xfrm>
            <a:off x="1743501" y="2727496"/>
            <a:ext cx="8915400" cy="1746913"/>
          </a:xfrm>
        </p:spPr>
        <p:txBody>
          <a:bodyPr>
            <a:normAutofit/>
          </a:bodyPr>
          <a:lstStyle/>
          <a:p>
            <a:r>
              <a:rPr lang="tr-TR" sz="2000" dirty="0">
                <a:latin typeface="Calibri" panose="020F0502020204030204" pitchFamily="34" charset="0"/>
              </a:rPr>
              <a:t>Sosyal Nedenler,</a:t>
            </a:r>
          </a:p>
          <a:p>
            <a:r>
              <a:rPr lang="tr-TR" sz="2000" dirty="0">
                <a:solidFill>
                  <a:schemeClr val="tx1"/>
                </a:solidFill>
                <a:latin typeface="Calibri" panose="020F0502020204030204" pitchFamily="34" charset="0"/>
              </a:rPr>
              <a:t>Ekonomik Nedenler,</a:t>
            </a:r>
          </a:p>
          <a:p>
            <a:r>
              <a:rPr lang="tr-TR" sz="2000" dirty="0">
                <a:latin typeface="Calibri" panose="020F0502020204030204" pitchFamily="34" charset="0"/>
              </a:rPr>
              <a:t>Mali, İdari ve Yapısal Nedenler olarak 3 başlık altında incelenmektedir.</a:t>
            </a:r>
          </a:p>
        </p:txBody>
      </p:sp>
      <p:pic>
        <p:nvPicPr>
          <p:cNvPr id="7" name="Resim 6"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9" name="Resim 8"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10" name="Resim 9"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3" name="Resim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4" name="Resim 13"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8578107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38582"/>
            <a:ext cx="10515600" cy="726696"/>
          </a:xfrm>
        </p:spPr>
        <p:txBody>
          <a:bodyPr>
            <a:normAutofit/>
          </a:bodyPr>
          <a:lstStyle/>
          <a:p>
            <a:pPr algn="ctr"/>
            <a:r>
              <a:rPr lang="tr-TR" sz="2500" b="1" dirty="0">
                <a:solidFill>
                  <a:srgbClr val="FF0000"/>
                </a:solidFill>
                <a:latin typeface="Calibri" pitchFamily="34" charset="0"/>
              </a:rPr>
              <a:t>Kayıt Dışı / Sigortasız İşçi Çalıştırmanın Cezası</a:t>
            </a:r>
          </a:p>
        </p:txBody>
      </p:sp>
      <p:sp>
        <p:nvSpPr>
          <p:cNvPr id="3" name="İçerik Yer Tutucusu 2"/>
          <p:cNvSpPr>
            <a:spLocks noGrp="1"/>
          </p:cNvSpPr>
          <p:nvPr>
            <p:ph idx="1"/>
          </p:nvPr>
        </p:nvSpPr>
        <p:spPr>
          <a:xfrm>
            <a:off x="838200" y="2330592"/>
            <a:ext cx="10515600" cy="2268703"/>
          </a:xfrm>
        </p:spPr>
        <p:txBody>
          <a:bodyPr>
            <a:normAutofit/>
          </a:bodyPr>
          <a:lstStyle/>
          <a:p>
            <a:pPr marL="0" indent="0" algn="just">
              <a:buNone/>
            </a:pPr>
            <a:r>
              <a:rPr lang="tr-TR" sz="2000" dirty="0"/>
              <a:t>Sosyal Güvenlik Kurumu tarafından idari para cezası uygulanacak durumlar 5510 sayılı Kanun kapsamında belirlenmiştir. Sigortasız işçi çalıştırdığı, yani kayıt dışı işçi çalıştırdığı tespit edilen işyerine uygulanacak olan para cezası miktarı, işyerinin tescilinin bulunup bulunmadığına ve işçinin sigortasız olarak çalıştırıldığı toplam süreye göre değişiklik göstermektedir. Aşağıda belirtilen idari para cezası tutarı ile ilgili olarak bildirge ve belgenin verilmesi için öngörülen sürenin aşıldığı ve ilgili bildirge ve belgenin verilmediğinin kurumca tespit edildiği varsayılmıştır.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1969786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23582"/>
            <a:ext cx="10515600" cy="667106"/>
          </a:xfrm>
        </p:spPr>
        <p:txBody>
          <a:bodyPr>
            <a:normAutofit/>
          </a:bodyPr>
          <a:lstStyle/>
          <a:p>
            <a:pPr algn="ctr"/>
            <a:r>
              <a:rPr lang="tr-TR" sz="2500" b="1" dirty="0">
                <a:solidFill>
                  <a:srgbClr val="FF0000"/>
                </a:solidFill>
                <a:latin typeface="Calibri" pitchFamily="34" charset="0"/>
              </a:rPr>
              <a:t>Kayıt Dışı / Sigortasız İşçi Çalıştırmanın Cezası</a:t>
            </a:r>
            <a:endParaRPr lang="tr-TR" sz="2500" dirty="0"/>
          </a:p>
        </p:txBody>
      </p:sp>
      <p:sp>
        <p:nvSpPr>
          <p:cNvPr id="3" name="İçerik Yer Tutucusu 2"/>
          <p:cNvSpPr>
            <a:spLocks noGrp="1"/>
          </p:cNvSpPr>
          <p:nvPr>
            <p:ph idx="1"/>
          </p:nvPr>
        </p:nvSpPr>
        <p:spPr>
          <a:xfrm>
            <a:off x="838200" y="1825625"/>
            <a:ext cx="10515600" cy="3142160"/>
          </a:xfrm>
        </p:spPr>
        <p:txBody>
          <a:bodyPr>
            <a:normAutofit/>
          </a:bodyPr>
          <a:lstStyle/>
          <a:p>
            <a:pPr marL="0" indent="0">
              <a:buNone/>
            </a:pPr>
            <a:r>
              <a:rPr lang="tr-TR" sz="2000" dirty="0"/>
              <a:t>Söz konusu 102’nci madde uyarınca sigortasız işçi çalıştırdığı tespit edilen ve ilgili bildirge – belgelerin verilme süresini geçirmiş olan işverene;</a:t>
            </a:r>
          </a:p>
          <a:p>
            <a:r>
              <a:rPr lang="tr-TR" sz="2000" dirty="0"/>
              <a:t>İşyeri tescilsiz ise işyeri bildirgesi verilmemesinden dolayı,</a:t>
            </a:r>
          </a:p>
          <a:p>
            <a:r>
              <a:rPr lang="tr-TR" sz="2000" dirty="0"/>
              <a:t>Sigortalı işe giriş bildirgesi verilmemesinden dolayı,</a:t>
            </a:r>
          </a:p>
          <a:p>
            <a:r>
              <a:rPr lang="tr-TR" sz="2000" dirty="0"/>
              <a:t>Aylık prim ve hizmet belgesi verilmemesinden dolayı,</a:t>
            </a:r>
          </a:p>
          <a:p>
            <a:r>
              <a:rPr lang="tr-TR" sz="2000" dirty="0"/>
              <a:t>Sosyal Güvenlik Kurumu denetmenleri veya müfettişleri tarafından inceleme yapılması halinde kayıt geçersizliği veya kayıt ibraz etmemeden dolayı idari para cezası uygulanmaktadır. Ayrıca işçinin sigortasız olarak çalıştırıldığı süre boyunca vermesi gerektiği primler, uygulanacak olan cezalar ve faizleri işverenden tahsis edilmektedir.</a:t>
            </a:r>
          </a:p>
          <a:p>
            <a:endParaRPr lang="tr-TR" sz="2000" dirty="0"/>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0742875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3734" y="1337480"/>
            <a:ext cx="10515600" cy="503333"/>
          </a:xfrm>
        </p:spPr>
        <p:txBody>
          <a:bodyPr>
            <a:normAutofit/>
          </a:bodyPr>
          <a:lstStyle/>
          <a:p>
            <a:pPr algn="ctr"/>
            <a:r>
              <a:rPr lang="tr-TR" sz="2500" b="1" dirty="0">
                <a:solidFill>
                  <a:srgbClr val="FF0000"/>
                </a:solidFill>
                <a:latin typeface="Calibri" pitchFamily="34" charset="0"/>
              </a:rPr>
              <a:t>Kayıt Dışı / Sigortasız İşçi Çalıştırmanın Cezası</a:t>
            </a:r>
            <a:endParaRPr lang="tr-TR" sz="2500" dirty="0"/>
          </a:p>
        </p:txBody>
      </p:sp>
      <p:sp>
        <p:nvSpPr>
          <p:cNvPr id="3" name="İçerik Yer Tutucusu 2"/>
          <p:cNvSpPr>
            <a:spLocks noGrp="1"/>
          </p:cNvSpPr>
          <p:nvPr>
            <p:ph idx="1"/>
          </p:nvPr>
        </p:nvSpPr>
        <p:spPr>
          <a:xfrm>
            <a:off x="838200" y="2316944"/>
            <a:ext cx="10515600" cy="2432477"/>
          </a:xfrm>
        </p:spPr>
        <p:txBody>
          <a:bodyPr>
            <a:normAutofit/>
          </a:bodyPr>
          <a:lstStyle/>
          <a:p>
            <a:pPr algn="just"/>
            <a:r>
              <a:rPr lang="tr-TR" sz="2000" dirty="0"/>
              <a:t>Bilanço esasına göre defter tutmakla yükümlü olanlara sigortasız işçi çalıştırmasından dolayı (1 yıl için 1 sigortalı) 38 asgari ücret ceza verilmektedir.</a:t>
            </a:r>
          </a:p>
          <a:p>
            <a:pPr algn="just"/>
            <a:r>
              <a:rPr lang="tr-TR" sz="2000" dirty="0"/>
              <a:t>Diğer defterleri tutmakla yükümlü olanlara sigortasız işçi çalıştırmasından dolayı (1 yıl için 1 sigortalı ) 32 asgari ücret ceza verilmektedir.</a:t>
            </a:r>
          </a:p>
          <a:p>
            <a:pPr algn="just"/>
            <a:r>
              <a:rPr lang="tr-TR" sz="2000" dirty="0"/>
              <a:t>Defter tutmakla yükümlü olmayanlara sigortasız işçi çalıştırdığından dolayı (1 yıl için 1 sigortalı ) 29 asgari ücret ceza verilmektedir.</a:t>
            </a:r>
          </a:p>
          <a:p>
            <a:pPr algn="just"/>
            <a:endParaRPr lang="tr-TR" sz="2000" dirty="0"/>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9256535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91821"/>
            <a:ext cx="10515600" cy="598867"/>
          </a:xfrm>
        </p:spPr>
        <p:txBody>
          <a:bodyPr>
            <a:normAutofit/>
          </a:bodyPr>
          <a:lstStyle/>
          <a:p>
            <a:pPr algn="ctr"/>
            <a:r>
              <a:rPr lang="tr-TR" sz="2500" b="1" dirty="0">
                <a:solidFill>
                  <a:srgbClr val="FF0000"/>
                </a:solidFill>
                <a:latin typeface="Calibri" pitchFamily="34" charset="0"/>
              </a:rPr>
              <a:t>Kayıt Dışı / Sigortasız İşçi Çalıştırmanın Cezası</a:t>
            </a:r>
            <a:endParaRPr lang="tr-TR" sz="2500" dirty="0"/>
          </a:p>
        </p:txBody>
      </p:sp>
      <p:sp>
        <p:nvSpPr>
          <p:cNvPr id="3" name="İçerik Yer Tutucusu 2"/>
          <p:cNvSpPr>
            <a:spLocks noGrp="1"/>
          </p:cNvSpPr>
          <p:nvPr>
            <p:ph idx="1"/>
          </p:nvPr>
        </p:nvSpPr>
        <p:spPr>
          <a:xfrm>
            <a:off x="838200" y="1825625"/>
            <a:ext cx="10515600" cy="3142160"/>
          </a:xfrm>
        </p:spPr>
        <p:txBody>
          <a:bodyPr>
            <a:normAutofit/>
          </a:bodyPr>
          <a:lstStyle/>
          <a:p>
            <a:pPr marL="0" indent="0" algn="just">
              <a:buNone/>
            </a:pPr>
            <a:r>
              <a:rPr lang="tr-TR" sz="2000" b="1" dirty="0"/>
              <a:t>Sigortasız işçi çalıştırıldığı mahkeme kararıyla tespit edilmiş ise;</a:t>
            </a:r>
          </a:p>
          <a:p>
            <a:pPr algn="just"/>
            <a:r>
              <a:rPr lang="tr-TR" sz="2000" dirty="0"/>
              <a:t>Mahkeme kararı sonucu sigortalıya hizmet verilmiş ise veya diğer kamu kuruluşları denetim elemanlarınca tespit yapılmış ise bankalar, döner sermayeli kuruluşlar, kamu idareleri ile kanunla kurulan kurum ve kuruluşlardan alınan bilgi ve belgelerden sigortasız çalıştığı </a:t>
            </a:r>
            <a:r>
              <a:rPr lang="tr-TR" sz="2000" dirty="0" err="1"/>
              <a:t>SGK’ya</a:t>
            </a:r>
            <a:r>
              <a:rPr lang="tr-TR" sz="2000" dirty="0"/>
              <a:t> bildirilmiş ise ödenecek cezalar aşağıda belirtilmiştir; </a:t>
            </a:r>
          </a:p>
          <a:p>
            <a:pPr algn="just"/>
            <a:r>
              <a:rPr lang="tr-TR" sz="2000" dirty="0"/>
              <a:t>Bilânço esasına göre defter tutmakla yükümlü olanlara (1 yıl için 1 sigortalı ): 26 asgari ücret,</a:t>
            </a:r>
          </a:p>
          <a:p>
            <a:pPr algn="just"/>
            <a:r>
              <a:rPr lang="tr-TR" sz="2000" dirty="0"/>
              <a:t>Diğer defterleri tutmakla yükümlü olanlara (1 yıl için 1 sigortalı ) 26 asgari ücret,</a:t>
            </a:r>
          </a:p>
          <a:p>
            <a:pPr algn="just"/>
            <a:r>
              <a:rPr lang="tr-TR" sz="2000" dirty="0"/>
              <a:t>Defter tutmakla yükümlü olmayanlar (1 yıl için 1 sigortalı ) 26 asgari ücrettir.</a:t>
            </a:r>
          </a:p>
          <a:p>
            <a:pPr marL="0" indent="0" algn="just">
              <a:buNone/>
            </a:pPr>
            <a:endParaRPr lang="tr-TR" sz="2000" dirty="0"/>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2424145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32764"/>
            <a:ext cx="10515600" cy="557924"/>
          </a:xfrm>
        </p:spPr>
        <p:txBody>
          <a:bodyPr>
            <a:normAutofit/>
          </a:bodyPr>
          <a:lstStyle/>
          <a:p>
            <a:pPr algn="ctr"/>
            <a:r>
              <a:rPr lang="tr-TR" sz="2500" b="1" dirty="0">
                <a:solidFill>
                  <a:srgbClr val="FF0000"/>
                </a:solidFill>
                <a:latin typeface="Calibri" pitchFamily="34" charset="0"/>
              </a:rPr>
              <a:t>Kayıt Dışı / Sigortasız İşçi Çalıştırmanın Cezası</a:t>
            </a:r>
            <a:endParaRPr lang="tr-TR" sz="2500" dirty="0"/>
          </a:p>
        </p:txBody>
      </p:sp>
      <p:sp>
        <p:nvSpPr>
          <p:cNvPr id="3" name="İçerik Yer Tutucusu 2"/>
          <p:cNvSpPr>
            <a:spLocks noGrp="1"/>
          </p:cNvSpPr>
          <p:nvPr>
            <p:ph idx="1"/>
          </p:nvPr>
        </p:nvSpPr>
        <p:spPr>
          <a:xfrm>
            <a:off x="838200" y="1825625"/>
            <a:ext cx="10515600" cy="2719079"/>
          </a:xfrm>
        </p:spPr>
        <p:txBody>
          <a:bodyPr>
            <a:normAutofit/>
          </a:bodyPr>
          <a:lstStyle/>
          <a:p>
            <a:pPr marL="0" indent="0">
              <a:buNone/>
            </a:pPr>
            <a:r>
              <a:rPr lang="tr-TR" sz="2000" b="1" dirty="0"/>
              <a:t>Sigortasız işçi çalıştırdığınızı kendiniz beyan edip gerekli belgeleri kendiniz verirseniz;</a:t>
            </a:r>
          </a:p>
          <a:p>
            <a:r>
              <a:rPr lang="tr-TR" sz="2000" dirty="0"/>
              <a:t>Kendiniz sigortasız işçiye ait bildirimi yapmış iseniz ödeyeceğiniz cezalar şu şekildedir (İşyeri kayıtlarınız SGK Müfettişleri ve Kontrol Memurlarınca incelenirse ücret bordrosu ve yasal defter kayıt geçersizliğine bağlı cezalar eklenir.);</a:t>
            </a:r>
          </a:p>
          <a:p>
            <a:r>
              <a:rPr lang="tr-TR" sz="2000" dirty="0"/>
              <a:t>Bilânço esasına göre defter tutmakla yükümlü olanlara (1 yıl için 1 sigortalı): 2,167 asgari ücret,</a:t>
            </a:r>
          </a:p>
          <a:p>
            <a:r>
              <a:rPr lang="tr-TR" sz="2000" dirty="0"/>
              <a:t>Diğer defterleri tutmakla yükümlü olanlara (1 yıl için 1 sigortalı ) 2,167 asgari ücret,</a:t>
            </a:r>
          </a:p>
          <a:p>
            <a:r>
              <a:rPr lang="tr-TR" sz="2000" dirty="0"/>
              <a:t>Defter tutmakla yükümlü olmayanlara (1 yıl için 1 sigortalı ) 2,167 asgari ücrettir.</a:t>
            </a:r>
          </a:p>
          <a:p>
            <a:pPr marL="0" indent="0">
              <a:buNone/>
            </a:pPr>
            <a:endParaRPr lang="tr-TR" sz="2000" b="1" dirty="0"/>
          </a:p>
          <a:p>
            <a:endParaRPr lang="tr-TR" sz="2000" dirty="0"/>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8044136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37230"/>
            <a:ext cx="10515600" cy="609008"/>
          </a:xfrm>
        </p:spPr>
        <p:txBody>
          <a:bodyPr>
            <a:normAutofit/>
          </a:bodyPr>
          <a:lstStyle/>
          <a:p>
            <a:pPr algn="ctr"/>
            <a:r>
              <a:rPr lang="tr-TR" sz="2500" b="1" dirty="0">
                <a:solidFill>
                  <a:srgbClr val="FF0000"/>
                </a:solidFill>
                <a:latin typeface="Calibri" pitchFamily="34" charset="0"/>
              </a:rPr>
              <a:t>Kayıt Dışı / Sigortasız İşçi Çalıştırmanın Cezası</a:t>
            </a:r>
            <a:endParaRPr lang="tr-TR" sz="2500" dirty="0"/>
          </a:p>
        </p:txBody>
      </p:sp>
      <p:sp>
        <p:nvSpPr>
          <p:cNvPr id="3" name="İçerik Yer Tutucusu 2"/>
          <p:cNvSpPr>
            <a:spLocks noGrp="1"/>
          </p:cNvSpPr>
          <p:nvPr>
            <p:ph idx="1"/>
          </p:nvPr>
        </p:nvSpPr>
        <p:spPr>
          <a:xfrm>
            <a:off x="838200" y="1825625"/>
            <a:ext cx="10515600" cy="3551593"/>
          </a:xfrm>
        </p:spPr>
        <p:txBody>
          <a:bodyPr>
            <a:normAutofit/>
          </a:bodyPr>
          <a:lstStyle/>
          <a:p>
            <a:pPr marL="0" indent="0" algn="just">
              <a:buNone/>
            </a:pPr>
            <a:r>
              <a:rPr lang="tr-TR" sz="2000" dirty="0"/>
              <a:t>Mahkeme kararına, kurumun denetim ve kontrol ile görevlendirilmiş memurlarınca yapılan tespitler veya diğer kamu idarelerinin denetim elemanlarınca kendi mevzuatları gereğince yapacakları soruşturma, denetim ve incelemelere ya da kamu idarelerinden alınan belgelere istinaden düzenlenenler hariç olmak üzere bildirgenin yasal süresi geçtikten sonra ilgililerce kendiliğinden verilmesi halinde işe giriş bildirgesine bağlı cezalar üçte iki oranında uygulanmaktadır.</a:t>
            </a:r>
          </a:p>
          <a:p>
            <a:pPr algn="just"/>
            <a:r>
              <a:rPr lang="tr-TR" sz="2000" dirty="0"/>
              <a:t>Aylık Prim Hizmet Belgesinin asıl olması halinde aylık asgari ücretin iki katını geçmemek kaydıyla belgede kayıtlı sigortalı sayısı başına, aylık asgari ücretin beşte biri tutarında idari para cezası uygulanmaktadır.</a:t>
            </a:r>
          </a:p>
          <a:p>
            <a:pPr algn="just"/>
            <a:r>
              <a:rPr lang="tr-TR" sz="2000" dirty="0"/>
              <a:t>Aylık Prim Hizmet Belgesinin ek olması halinde aylık asgari ücretin iki katını geçmemek kaydıyla her bir ek belgede kayıtlı sigortalı sayısı başına, aylık asgari ücretin sekizde biri tutarında idari para cezası uygulanmaktadır.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4832593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69961" y="2439586"/>
            <a:ext cx="10515600" cy="603866"/>
          </a:xfrm>
        </p:spPr>
        <p:txBody>
          <a:bodyPr>
            <a:normAutofit/>
          </a:bodyPr>
          <a:lstStyle/>
          <a:p>
            <a:pPr algn="ctr"/>
            <a:r>
              <a:rPr lang="tr-TR" sz="2500" b="1" dirty="0">
                <a:solidFill>
                  <a:schemeClr val="accent1"/>
                </a:solidFill>
                <a:latin typeface="Calibri" pitchFamily="34" charset="0"/>
              </a:rPr>
              <a:t>Kayıt Dışı / Sigortasız İşçi Çalıştıranlar Nereye ve Nasıl Bildirilmelidir?</a:t>
            </a:r>
            <a:endParaRPr lang="tr-TR" sz="2500" dirty="0"/>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5979434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23832"/>
            <a:ext cx="10515600" cy="571572"/>
          </a:xfrm>
        </p:spPr>
        <p:txBody>
          <a:bodyPr>
            <a:normAutofit/>
          </a:bodyPr>
          <a:lstStyle/>
          <a:p>
            <a:pPr algn="ctr"/>
            <a:r>
              <a:rPr lang="tr-TR" sz="2500" b="1" dirty="0">
                <a:solidFill>
                  <a:srgbClr val="FF0000"/>
                </a:solidFill>
                <a:latin typeface="Calibri" pitchFamily="34" charset="0"/>
              </a:rPr>
              <a:t>Alo 170</a:t>
            </a:r>
          </a:p>
        </p:txBody>
      </p:sp>
      <p:sp>
        <p:nvSpPr>
          <p:cNvPr id="3" name="İçerik Yer Tutucusu 2"/>
          <p:cNvSpPr>
            <a:spLocks noGrp="1"/>
          </p:cNvSpPr>
          <p:nvPr>
            <p:ph idx="1"/>
          </p:nvPr>
        </p:nvSpPr>
        <p:spPr>
          <a:xfrm>
            <a:off x="838200" y="2084933"/>
            <a:ext cx="10515600" cy="1886566"/>
          </a:xfrm>
        </p:spPr>
        <p:txBody>
          <a:bodyPr>
            <a:normAutofit/>
          </a:bodyPr>
          <a:lstStyle/>
          <a:p>
            <a:pPr marL="0" indent="0" algn="just">
              <a:buNone/>
            </a:pPr>
            <a:r>
              <a:rPr lang="tr-TR" sz="2000" dirty="0"/>
              <a:t>Sosyal Güvenlik Kurumu e-devlet ya da İŞKUR ile ilgili tüm soru, sorun yada şikayetlerin bildirilmesiyle amacıyla Alo 170 SGK canlı destek hattını hayata geçirmiştir. Alo 170 bünyesinde telefonla arayarak ya da internet üzerinden tüm şikayet ve sorulara cevap verilmektedir. Kayıt dışı işçi istihdam eden ya da sigorta primlerini eksik yatıran işletmeler Alo 170 vasıtasıyla kuruma şikayet edilebilmektedir. </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4791369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36498" y="2645911"/>
            <a:ext cx="6791459" cy="438582"/>
          </a:xfrm>
          <a:prstGeom prst="rect">
            <a:avLst/>
          </a:prstGeom>
        </p:spPr>
        <p:txBody>
          <a:bodyPr wrap="square">
            <a:spAutoFit/>
          </a:bodyPr>
          <a:lstStyle/>
          <a:p>
            <a:pPr lvl="0" algn="ctr" defTabSz="914400">
              <a:lnSpc>
                <a:spcPct val="90000"/>
              </a:lnSpc>
              <a:spcBef>
                <a:spcPct val="0"/>
              </a:spcBef>
              <a:spcAft>
                <a:spcPts val="1200"/>
              </a:spcAft>
            </a:pPr>
            <a:r>
              <a:rPr lang="tr-TR" sz="2500" b="1" dirty="0">
                <a:solidFill>
                  <a:srgbClr val="FF0000"/>
                </a:solidFill>
                <a:latin typeface="Calibri" pitchFamily="34" charset="0"/>
              </a:rPr>
              <a:t>Sunum Sona Ermiştir. Teşekkürler</a:t>
            </a:r>
          </a:p>
        </p:txBody>
      </p:sp>
      <p:pic>
        <p:nvPicPr>
          <p:cNvPr id="6" name="Resim 5"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7" name="Resim 6"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8" name="Resim 7"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1" name="Resi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2" name="Resim 11"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47025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6978" y="1708156"/>
            <a:ext cx="10429547" cy="729130"/>
          </a:xfrm>
        </p:spPr>
        <p:txBody>
          <a:bodyPr>
            <a:noAutofit/>
          </a:bodyPr>
          <a:lstStyle/>
          <a:p>
            <a:pPr algn="ctr"/>
            <a:r>
              <a:rPr lang="tr-TR" sz="2500" b="1" dirty="0">
                <a:solidFill>
                  <a:srgbClr val="FF0000"/>
                </a:solidFill>
                <a:latin typeface="Calibri" pitchFamily="34" charset="0"/>
                <a:ea typeface="+mn-ea"/>
                <a:cs typeface="+mn-cs"/>
              </a:rPr>
              <a:t>Sosyal Nedenler</a:t>
            </a:r>
            <a:br>
              <a:rPr lang="tr-TR" sz="2500" dirty="0">
                <a:latin typeface="Calibri" panose="020F0502020204030204" pitchFamily="34" charset="0"/>
              </a:rPr>
            </a:br>
            <a:endParaRPr lang="tr-TR" sz="2500" dirty="0"/>
          </a:p>
        </p:txBody>
      </p:sp>
      <p:sp>
        <p:nvSpPr>
          <p:cNvPr id="3" name="İçerik Yer Tutucusu 2"/>
          <p:cNvSpPr>
            <a:spLocks noGrp="1"/>
          </p:cNvSpPr>
          <p:nvPr>
            <p:ph idx="1"/>
          </p:nvPr>
        </p:nvSpPr>
        <p:spPr>
          <a:xfrm>
            <a:off x="1663238" y="2447150"/>
            <a:ext cx="8170625" cy="2309912"/>
          </a:xfrm>
        </p:spPr>
        <p:txBody>
          <a:bodyPr>
            <a:normAutofit/>
          </a:bodyPr>
          <a:lstStyle/>
          <a:p>
            <a:r>
              <a:rPr lang="tr-TR" sz="2000" dirty="0">
                <a:latin typeface="Calibri" panose="020F0502020204030204" pitchFamily="34" charset="0"/>
              </a:rPr>
              <a:t>Nüfus artışı,</a:t>
            </a:r>
          </a:p>
          <a:p>
            <a:r>
              <a:rPr lang="tr-TR" sz="2000" dirty="0">
                <a:latin typeface="Calibri" panose="020F0502020204030204" pitchFamily="34" charset="0"/>
              </a:rPr>
              <a:t>İç göçler ve çarpık kentleşme,</a:t>
            </a:r>
          </a:p>
          <a:p>
            <a:r>
              <a:rPr lang="tr-TR" sz="2000" dirty="0">
                <a:latin typeface="Calibri" panose="020F0502020204030204" pitchFamily="34" charset="0"/>
              </a:rPr>
              <a:t>Eğitim düzeyi ve işgücü niteliğinin düşüklüğü,</a:t>
            </a:r>
          </a:p>
          <a:p>
            <a:r>
              <a:rPr lang="tr-TR" sz="2000" dirty="0">
                <a:latin typeface="Calibri" panose="020F0502020204030204" pitchFamily="34" charset="0"/>
              </a:rPr>
              <a:t>Çalışma hayatındaki değişimdir.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1274180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5165" y="862011"/>
            <a:ext cx="10515600" cy="1325563"/>
          </a:xfrm>
        </p:spPr>
        <p:txBody>
          <a:bodyPr>
            <a:normAutofit/>
          </a:bodyPr>
          <a:lstStyle/>
          <a:p>
            <a:pPr algn="ctr"/>
            <a:r>
              <a:rPr lang="tr-TR" sz="2500" b="1" dirty="0">
                <a:solidFill>
                  <a:srgbClr val="FF0000"/>
                </a:solidFill>
                <a:latin typeface="Calibri" pitchFamily="34" charset="0"/>
                <a:ea typeface="+mn-ea"/>
                <a:cs typeface="+mn-cs"/>
              </a:rPr>
              <a:t>Ekonomik Nedenler</a:t>
            </a:r>
          </a:p>
        </p:txBody>
      </p:sp>
      <p:sp>
        <p:nvSpPr>
          <p:cNvPr id="3" name="İçerik Yer Tutucusu 2"/>
          <p:cNvSpPr>
            <a:spLocks noGrp="1"/>
          </p:cNvSpPr>
          <p:nvPr>
            <p:ph idx="1"/>
          </p:nvPr>
        </p:nvSpPr>
        <p:spPr>
          <a:xfrm>
            <a:off x="838200" y="2187574"/>
            <a:ext cx="10515600" cy="4351338"/>
          </a:xfrm>
        </p:spPr>
        <p:txBody>
          <a:bodyPr/>
          <a:lstStyle/>
          <a:p>
            <a:r>
              <a:rPr lang="tr-TR" sz="2000" dirty="0">
                <a:latin typeface="Calibri" panose="020F0502020204030204" pitchFamily="34" charset="0"/>
              </a:rPr>
              <a:t>İşsizlik,</a:t>
            </a:r>
          </a:p>
          <a:p>
            <a:r>
              <a:rPr lang="tr-TR" sz="2000" dirty="0">
                <a:latin typeface="Calibri" panose="020F0502020204030204" pitchFamily="34" charset="0"/>
              </a:rPr>
              <a:t>Enflasyon,</a:t>
            </a:r>
          </a:p>
          <a:p>
            <a:r>
              <a:rPr lang="tr-TR" sz="2000" dirty="0">
                <a:latin typeface="Calibri" panose="020F0502020204030204" pitchFamily="34" charset="0"/>
              </a:rPr>
              <a:t>Gelir dağılımındaki adaletsizlik ve yoksulluk,</a:t>
            </a:r>
          </a:p>
          <a:p>
            <a:r>
              <a:rPr lang="tr-TR" sz="2000" dirty="0">
                <a:latin typeface="Calibri" panose="020F0502020204030204" pitchFamily="34" charset="0"/>
              </a:rPr>
              <a:t>Piyasa ve işletmelerin yapısından kaynaklanan nedenler,</a:t>
            </a:r>
          </a:p>
          <a:p>
            <a:r>
              <a:rPr lang="tr-TR" sz="2000" dirty="0">
                <a:latin typeface="Calibri" panose="020F0502020204030204" pitchFamily="34" charset="0"/>
              </a:rPr>
              <a:t>İşverenlerin sendika baskılarından kurtulmak istemeleri,</a:t>
            </a:r>
          </a:p>
          <a:p>
            <a:r>
              <a:rPr lang="tr-TR" sz="2000" dirty="0">
                <a:latin typeface="Calibri" panose="020F0502020204030204" pitchFamily="34" charset="0"/>
              </a:rPr>
              <a:t>Emek piyasasındaki yapısal değişim ve yeni istihdam biçimleridir</a:t>
            </a:r>
            <a:r>
              <a:rPr lang="tr-TR" dirty="0"/>
              <a:t>.</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870674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6203" y="992923"/>
            <a:ext cx="10144836" cy="945060"/>
          </a:xfrm>
        </p:spPr>
        <p:txBody>
          <a:bodyPr>
            <a:normAutofit/>
          </a:bodyPr>
          <a:lstStyle/>
          <a:p>
            <a:pPr algn="ctr"/>
            <a:r>
              <a:rPr lang="tr-TR" sz="2500" b="1" dirty="0">
                <a:solidFill>
                  <a:srgbClr val="FF0000"/>
                </a:solidFill>
                <a:latin typeface="Calibri" pitchFamily="34" charset="0"/>
                <a:ea typeface="+mn-ea"/>
                <a:cs typeface="+mn-cs"/>
              </a:rPr>
              <a:t>Mali, İdari ve Yapısal Nedenler</a:t>
            </a:r>
          </a:p>
        </p:txBody>
      </p:sp>
      <p:sp>
        <p:nvSpPr>
          <p:cNvPr id="3" name="İçerik Yer Tutucusu 2"/>
          <p:cNvSpPr>
            <a:spLocks noGrp="1"/>
          </p:cNvSpPr>
          <p:nvPr>
            <p:ph idx="1"/>
          </p:nvPr>
        </p:nvSpPr>
        <p:spPr>
          <a:xfrm>
            <a:off x="839236" y="1952748"/>
            <a:ext cx="10515600" cy="3346876"/>
          </a:xfrm>
        </p:spPr>
        <p:txBody>
          <a:bodyPr>
            <a:normAutofit/>
          </a:bodyPr>
          <a:lstStyle/>
          <a:p>
            <a:r>
              <a:rPr lang="tr-TR" sz="2000" dirty="0">
                <a:latin typeface="Calibri" panose="020F0502020204030204" pitchFamily="34" charset="0"/>
              </a:rPr>
              <a:t>İstihdamla ilgili mali yükümlülüklerin fazlalığı,</a:t>
            </a:r>
          </a:p>
          <a:p>
            <a:r>
              <a:rPr lang="tr-TR" sz="2000" dirty="0">
                <a:latin typeface="Calibri" panose="020F0502020204030204" pitchFamily="34" charset="0"/>
              </a:rPr>
              <a:t>Bürokratik işlemlerin fazlalığı,</a:t>
            </a:r>
          </a:p>
          <a:p>
            <a:r>
              <a:rPr lang="tr-TR" sz="2000" dirty="0">
                <a:latin typeface="Calibri" panose="020F0502020204030204" pitchFamily="34" charset="0"/>
              </a:rPr>
              <a:t>Mevzuatın karışıklığı,</a:t>
            </a:r>
          </a:p>
          <a:p>
            <a:r>
              <a:rPr lang="tr-TR" sz="2000" dirty="0">
                <a:latin typeface="Calibri" panose="020F0502020204030204" pitchFamily="34" charset="0"/>
              </a:rPr>
              <a:t>Yasal düzenlemeler,</a:t>
            </a:r>
          </a:p>
          <a:p>
            <a:r>
              <a:rPr lang="tr-TR" sz="2000" dirty="0">
                <a:latin typeface="Calibri" panose="020F0502020204030204" pitchFamily="34" charset="0"/>
              </a:rPr>
              <a:t>Borçlanma kanunları ve aflar,</a:t>
            </a:r>
          </a:p>
          <a:p>
            <a:r>
              <a:rPr lang="tr-TR" sz="2000" dirty="0">
                <a:latin typeface="Calibri" panose="020F0502020204030204" pitchFamily="34" charset="0"/>
              </a:rPr>
              <a:t>Ceza ve denetim yetersizliği,</a:t>
            </a:r>
          </a:p>
          <a:p>
            <a:r>
              <a:rPr lang="tr-TR" sz="2000" dirty="0">
                <a:latin typeface="Calibri" panose="020F0502020204030204" pitchFamily="34" charset="0"/>
              </a:rPr>
              <a:t>Yargı sistemi,</a:t>
            </a:r>
          </a:p>
          <a:p>
            <a:r>
              <a:rPr lang="tr-TR" sz="2000" dirty="0">
                <a:latin typeface="Calibri" panose="020F0502020204030204" pitchFamily="34" charset="0"/>
              </a:rPr>
              <a:t>Siyasal nedenlerdir.</a:t>
            </a:r>
          </a:p>
        </p:txBody>
      </p:sp>
      <p:pic>
        <p:nvPicPr>
          <p:cNvPr id="5" name="Resim 4"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6" name="Resim 5"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7" name="Resim 6"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9" name="Resim 8"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756532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1974" y="1438157"/>
            <a:ext cx="10515600" cy="508332"/>
          </a:xfrm>
        </p:spPr>
        <p:txBody>
          <a:bodyPr>
            <a:normAutofit fontScale="90000"/>
          </a:bodyPr>
          <a:lstStyle/>
          <a:p>
            <a:pPr algn="ctr"/>
            <a:r>
              <a:rPr lang="tr-TR" b="1" dirty="0">
                <a:solidFill>
                  <a:srgbClr val="002060"/>
                </a:solidFill>
                <a:latin typeface="Calibri" pitchFamily="34" charset="0"/>
              </a:rPr>
              <a:t>KAYIT DIŞI İSTİHDAMIN OLUMSUZ ETKİLERİ</a:t>
            </a:r>
            <a:br>
              <a:rPr lang="tr-TR" b="1" dirty="0">
                <a:solidFill>
                  <a:srgbClr val="002060"/>
                </a:solidFill>
                <a:latin typeface="Calibri" pitchFamily="34" charset="0"/>
              </a:rPr>
            </a:br>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0175" y="1801987"/>
            <a:ext cx="6663131" cy="3497637"/>
          </a:xfrm>
          <a:prstGeom prst="rect">
            <a:avLst/>
          </a:prstGeom>
        </p:spPr>
      </p:pic>
      <p:pic>
        <p:nvPicPr>
          <p:cNvPr id="6" name="Resim 5" descr="ab-isbirligi"/>
          <p:cNvPicPr/>
          <p:nvPr/>
        </p:nvPicPr>
        <p:blipFill>
          <a:blip r:embed="rId3">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7" name="Resim 6" descr="C:\Users\Asus8623\AppData\Local\Temp\Rar$DR46.520\04.Logolar\04.Logolar\Logolar&amp;Dosya_Sirtliklari\LOGOLAR\4. IKGPRO-Yatay.png"/>
          <p:cNvPicPr/>
          <p:nvPr/>
        </p:nvPicPr>
        <p:blipFill>
          <a:blip r:embed="rId4">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8" name="Resim 7" descr="C:\Users\Asus8623\AppData\Local\Temp\Rar$DR22.520\04.Logolar\04.Logolar\Logolar&amp;Dosya_Sirtliklari\LOGOLAR\9. SGK.jpg"/>
          <p:cNvPicPr/>
          <p:nvPr/>
        </p:nvPicPr>
        <p:blipFill>
          <a:blip r:embed="rId5">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9" name="Resim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0" name="Resim 9" descr="C:\Users\Asus8623\AppData\Local\Temp\Rar$DR79.520\04.Logolar\04.Logolar\Logolar&amp;Dosya_Sirtliklari\LOGOLAR\11. ÇSGB LOGO-dikey.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3911512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1"/>
          <p:cNvSpPr txBox="1">
            <a:spLocks/>
          </p:cNvSpPr>
          <p:nvPr/>
        </p:nvSpPr>
        <p:spPr>
          <a:xfrm>
            <a:off x="1640156" y="1131189"/>
            <a:ext cx="8911687" cy="741620"/>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Bef>
                <a:spcPts val="600"/>
              </a:spcBef>
              <a:buClr>
                <a:schemeClr val="accent1"/>
              </a:buClr>
            </a:pPr>
            <a:r>
              <a:rPr lang="tr-TR" sz="2500" b="1" dirty="0">
                <a:solidFill>
                  <a:srgbClr val="FF0000"/>
                </a:solidFill>
                <a:latin typeface="Calibri" pitchFamily="34" charset="0"/>
                <a:ea typeface="+mn-ea"/>
                <a:cs typeface="+mn-cs"/>
              </a:rPr>
              <a:t>Sosyal Güvenlik Sistemi Üzerindeki Etkisi</a:t>
            </a:r>
          </a:p>
        </p:txBody>
      </p:sp>
      <p:sp>
        <p:nvSpPr>
          <p:cNvPr id="5" name="İçerik Yer Tutucusu 4"/>
          <p:cNvSpPr>
            <a:spLocks noGrp="1"/>
          </p:cNvSpPr>
          <p:nvPr>
            <p:ph idx="1"/>
          </p:nvPr>
        </p:nvSpPr>
        <p:spPr>
          <a:xfrm>
            <a:off x="1636443" y="1872809"/>
            <a:ext cx="8915400" cy="3502985"/>
          </a:xfrm>
        </p:spPr>
        <p:txBody>
          <a:bodyPr>
            <a:noAutofit/>
          </a:bodyPr>
          <a:lstStyle/>
          <a:p>
            <a:pPr marL="0" indent="0" algn="just">
              <a:buNone/>
            </a:pPr>
            <a:r>
              <a:rPr lang="tr-TR" sz="2000" dirty="0"/>
              <a:t>Kayıt dışı istihdam edilen kişiler, sosyal güvenlik primlerini ödemediklerinden kurumlara bir katkıları olmamakla birlikte sosyal güvenlik sisteminde de aksaklıklara neden olmaktadır. Aileden bir kişinin sosyal güvenceye sahip olması o kişinin anne, baba, eş ve çocuklarına da sosyal güvenlik yardımlarından faydalanma olanağı sağladığından kayıt dışı çalışan bu kişiler faydalandıkları yardımlar için kuruma ayrıca bir ödeme zahmetinde bulunmayarak kurumlar üzerinde olumsuz etki yaratmaktadır.</a:t>
            </a:r>
            <a:endParaRPr lang="tr-TR" sz="2000" dirty="0">
              <a:solidFill>
                <a:schemeClr val="tx1"/>
              </a:solidFill>
              <a:latin typeface="Calibri" panose="020F0502020204030204" pitchFamily="34" charset="0"/>
            </a:endParaRPr>
          </a:p>
        </p:txBody>
      </p:sp>
      <p:pic>
        <p:nvPicPr>
          <p:cNvPr id="9" name="Resim 8" descr="ab-isbirligi"/>
          <p:cNvPicPr/>
          <p:nvPr/>
        </p:nvPicPr>
        <p:blipFill>
          <a:blip r:embed="rId2">
            <a:extLst>
              <a:ext uri="{28A0092B-C50C-407E-A947-70E740481C1C}">
                <a14:useLocalDpi xmlns:a14="http://schemas.microsoft.com/office/drawing/2010/main" val="0"/>
              </a:ext>
            </a:extLst>
          </a:blip>
          <a:srcRect/>
          <a:stretch>
            <a:fillRect/>
          </a:stretch>
        </p:blipFill>
        <p:spPr bwMode="auto">
          <a:xfrm>
            <a:off x="4896290" y="9146"/>
            <a:ext cx="2073351" cy="1134271"/>
          </a:xfrm>
          <a:prstGeom prst="rect">
            <a:avLst/>
          </a:prstGeom>
          <a:noFill/>
          <a:ln>
            <a:noFill/>
          </a:ln>
        </p:spPr>
      </p:pic>
      <p:pic>
        <p:nvPicPr>
          <p:cNvPr id="10" name="Resim 9" descr="C:\Users\Asus8623\AppData\Local\Temp\Rar$DR46.520\04.Logolar\04.Logolar\Logolar&amp;Dosya_Sirtliklari\LOGOLAR\4. IKGPRO-Yatay.png"/>
          <p:cNvPicPr/>
          <p:nvPr/>
        </p:nvPicPr>
        <p:blipFill>
          <a:blip r:embed="rId3">
            <a:extLst>
              <a:ext uri="{28A0092B-C50C-407E-A947-70E740481C1C}">
                <a14:useLocalDpi xmlns:a14="http://schemas.microsoft.com/office/drawing/2010/main" val="0"/>
              </a:ext>
            </a:extLst>
          </a:blip>
          <a:srcRect/>
          <a:stretch>
            <a:fillRect/>
          </a:stretch>
        </p:blipFill>
        <p:spPr bwMode="auto">
          <a:xfrm>
            <a:off x="1639337" y="5448769"/>
            <a:ext cx="1628775" cy="533687"/>
          </a:xfrm>
          <a:prstGeom prst="rect">
            <a:avLst/>
          </a:prstGeom>
          <a:noFill/>
          <a:ln>
            <a:noFill/>
          </a:ln>
        </p:spPr>
      </p:pic>
      <p:pic>
        <p:nvPicPr>
          <p:cNvPr id="11" name="Resim 10" descr="C:\Users\Asus8623\AppData\Local\Temp\Rar$DR22.520\04.Logolar\04.Logolar\Logolar&amp;Dosya_Sirtliklari\LOGOLAR\9. SGK.jpg"/>
          <p:cNvPicPr/>
          <p:nvPr/>
        </p:nvPicPr>
        <p:blipFill>
          <a:blip r:embed="rId4">
            <a:extLst>
              <a:ext uri="{28A0092B-C50C-407E-A947-70E740481C1C}">
                <a14:useLocalDpi xmlns:a14="http://schemas.microsoft.com/office/drawing/2010/main" val="0"/>
              </a:ext>
            </a:extLst>
          </a:blip>
          <a:srcRect/>
          <a:stretch>
            <a:fillRect/>
          </a:stretch>
        </p:blipFill>
        <p:spPr bwMode="auto">
          <a:xfrm>
            <a:off x="5488073" y="5375794"/>
            <a:ext cx="1300791" cy="749836"/>
          </a:xfrm>
          <a:prstGeom prst="rect">
            <a:avLst/>
          </a:prstGeom>
          <a:noFill/>
          <a:ln>
            <a:noFill/>
          </a:ln>
        </p:spPr>
      </p:pic>
      <p:pic>
        <p:nvPicPr>
          <p:cNvPr id="14" name="Resim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44953" y="6125630"/>
            <a:ext cx="704166" cy="542562"/>
          </a:xfrm>
          <a:prstGeom prst="rect">
            <a:avLst/>
          </a:prstGeom>
        </p:spPr>
      </p:pic>
      <p:pic>
        <p:nvPicPr>
          <p:cNvPr id="15" name="Resim 14" descr="C:\Users\Asus8623\AppData\Local\Temp\Rar$DR79.520\04.Logolar\04.Logolar\Logolar&amp;Dosya_Sirtliklari\LOGOLAR\11. ÇSGB LOGO-dikey.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08825" y="5299624"/>
            <a:ext cx="1650076" cy="902175"/>
          </a:xfrm>
          <a:prstGeom prst="rect">
            <a:avLst/>
          </a:prstGeom>
          <a:noFill/>
          <a:ln>
            <a:noFill/>
          </a:ln>
        </p:spPr>
      </p:pic>
    </p:spTree>
    <p:extLst>
      <p:ext uri="{BB962C8B-B14F-4D97-AF65-F5344CB8AC3E}">
        <p14:creationId xmlns:p14="http://schemas.microsoft.com/office/powerpoint/2010/main" val="27865723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4450</TotalTime>
  <Words>2368</Words>
  <Application>Microsoft Office PowerPoint</Application>
  <PresentationFormat>Geniş ekran</PresentationFormat>
  <Paragraphs>127</Paragraphs>
  <Slides>48</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48</vt:i4>
      </vt:variant>
    </vt:vector>
  </HeadingPairs>
  <TitlesOfParts>
    <vt:vector size="54" baseType="lpstr">
      <vt:lpstr>Arial</vt:lpstr>
      <vt:lpstr>Calibri</vt:lpstr>
      <vt:lpstr>Calibri Light</vt:lpstr>
      <vt:lpstr>Segoe UI Symbol</vt:lpstr>
      <vt:lpstr>Wingdings 3</vt:lpstr>
      <vt:lpstr>Office Teması</vt:lpstr>
      <vt:lpstr>Muş Ticaret ve Sanayi Odası Kayıt Dışı İstihdam Bilgilendirme Sunumu</vt:lpstr>
      <vt:lpstr> Kayıt Dışı İstihdam</vt:lpstr>
      <vt:lpstr>Kayıt Dışı İstihdam Nedir</vt:lpstr>
      <vt:lpstr>PowerPoint Sunusu</vt:lpstr>
      <vt:lpstr>Sosyal Nedenler </vt:lpstr>
      <vt:lpstr>Ekonomik Nedenler</vt:lpstr>
      <vt:lpstr>Mali, İdari ve Yapısal Nedenler</vt:lpstr>
      <vt:lpstr>KAYIT DIŞI İSTİHDAMIN OLUMSUZ ETKİLERİ </vt:lpstr>
      <vt:lpstr>PowerPoint Sunusu</vt:lpstr>
      <vt:lpstr> Mali Açıdan Etkisi </vt:lpstr>
      <vt:lpstr> Çalışanlar Üzerindeki Etkisi </vt:lpstr>
      <vt:lpstr> Rekabet Üzerindeki Etkisi  </vt:lpstr>
      <vt:lpstr> Ekonomik Verilerin Değerlendirilmesi Üzerindeki Etkisi  </vt:lpstr>
      <vt:lpstr>Kaynak Dağılımı Üzerindeki Etkisi  </vt:lpstr>
      <vt:lpstr>Çocuk Emeği Üzerindeki Etkisi</vt:lpstr>
      <vt:lpstr>PowerPoint Sunusu</vt:lpstr>
      <vt:lpstr>PowerPoint Sunusu</vt:lpstr>
      <vt:lpstr>PowerPoint Sunusu</vt:lpstr>
      <vt:lpstr>İşbaşı Eğitim Programları Kapsamında İşverenlere Sunulan Teşvikler    </vt:lpstr>
      <vt:lpstr>PowerPoint Sunusu</vt:lpstr>
      <vt:lpstr>İşverenlere Sunulan Genç ve Kadın İstihdamı Teşvikleri </vt:lpstr>
      <vt:lpstr>İşverenlere Sunulan Genç ve Kadın İstihdamı Teşvikleri </vt:lpstr>
      <vt:lpstr>İşverenlere Sunulan Genç ve Kadın İstihdamı Teşvikleri </vt:lpstr>
      <vt:lpstr>PowerPoint Sunusu</vt:lpstr>
      <vt:lpstr>PowerPoint Sunusu</vt:lpstr>
      <vt:lpstr>Kayıt Dışı İstihdamla Mücadele Projesi</vt:lpstr>
      <vt:lpstr>Kayıt Dışı İstihdamla Mücadele Projesi</vt:lpstr>
      <vt:lpstr>Kayıt Dışı İstihdamla Mücadele Projesi</vt:lpstr>
      <vt:lpstr>PowerPoint Sunusu</vt:lpstr>
      <vt:lpstr>Kayıt Dışı Ekonomiyle Mücadele Stratejisi Eylem Planı (2008-2010) </vt:lpstr>
      <vt:lpstr>Kayıt Dışı Ekonomiyle Mücadele Stratejisi Eylem Planı (2008-2010) </vt:lpstr>
      <vt:lpstr>Kayıt Dışı Ekonomiyle Mücadele Stratejisi Eylem Planı (2008-2010) </vt:lpstr>
      <vt:lpstr>PowerPoint Sunusu</vt:lpstr>
      <vt:lpstr>Kayıt Dışı Ekonomiyle Mücadele Stratejisi Eylem Planı (2011-2013) </vt:lpstr>
      <vt:lpstr>Kayıt Dışı Ekonomiyle Mücadele Stratejisi Eylem Planı (2011-2013) </vt:lpstr>
      <vt:lpstr>Kayıt Dışı Ekonomiyle Mücadele Stratejisi Eylem Planı (2011-2013) </vt:lpstr>
      <vt:lpstr>Kayıt Dışı İşçi Çalıştırma Durumunda Uygulanan Yaptırımlar</vt:lpstr>
      <vt:lpstr>Kayıt Dışı İşçi Çalıştırma Durumunda Uygulanan Yaptırımlar</vt:lpstr>
      <vt:lpstr>Kayıt Dışı / Sigortasız İşçi Çalıştırmanın Cezası</vt:lpstr>
      <vt:lpstr>Kayıt Dışı / Sigortasız İşçi Çalıştırmanın Cezası</vt:lpstr>
      <vt:lpstr>Kayıt Dışı / Sigortasız İşçi Çalıştırmanın Cezası</vt:lpstr>
      <vt:lpstr>Kayıt Dışı / Sigortasız İşçi Çalıştırmanın Cezası</vt:lpstr>
      <vt:lpstr>Kayıt Dışı / Sigortasız İşçi Çalıştırmanın Cezası</vt:lpstr>
      <vt:lpstr>Kayıt Dışı / Sigortasız İşçi Çalıştırmanın Cezası</vt:lpstr>
      <vt:lpstr>Kayıt Dışı / Sigortasız İşçi Çalıştırmanın Cezası</vt:lpstr>
      <vt:lpstr>Kayıt Dışı / Sigortasız İşçi Çalıştıranlar Nereye ve Nasıl Bildirilmelidir?</vt:lpstr>
      <vt:lpstr>Alo 170</vt:lpstr>
      <vt:lpstr>PowerPoint Sunusu</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Adnan ..</cp:lastModifiedBy>
  <cp:revision>122</cp:revision>
  <dcterms:created xsi:type="dcterms:W3CDTF">2015-10-16T12:25:59Z</dcterms:created>
  <dcterms:modified xsi:type="dcterms:W3CDTF">2016-11-25T12:49:47Z</dcterms:modified>
</cp:coreProperties>
</file>