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6"/>
  </p:notesMasterIdLst>
  <p:sldIdLst>
    <p:sldId id="257" r:id="rId2"/>
    <p:sldId id="280" r:id="rId3"/>
    <p:sldId id="281" r:id="rId4"/>
    <p:sldId id="283" r:id="rId5"/>
    <p:sldId id="323" r:id="rId6"/>
    <p:sldId id="282" r:id="rId7"/>
    <p:sldId id="322" r:id="rId8"/>
    <p:sldId id="284" r:id="rId9"/>
    <p:sldId id="285" r:id="rId10"/>
    <p:sldId id="325" r:id="rId11"/>
    <p:sldId id="326" r:id="rId12"/>
    <p:sldId id="327" r:id="rId13"/>
    <p:sldId id="328" r:id="rId14"/>
    <p:sldId id="329" r:id="rId15"/>
    <p:sldId id="330" r:id="rId16"/>
    <p:sldId id="331" r:id="rId17"/>
    <p:sldId id="332" r:id="rId18"/>
    <p:sldId id="333" r:id="rId19"/>
    <p:sldId id="334" r:id="rId20"/>
    <p:sldId id="339" r:id="rId21"/>
    <p:sldId id="335" r:id="rId22"/>
    <p:sldId id="336" r:id="rId23"/>
    <p:sldId id="337" r:id="rId24"/>
    <p:sldId id="340" r:id="rId25"/>
    <p:sldId id="338" r:id="rId26"/>
    <p:sldId id="341" r:id="rId27"/>
    <p:sldId id="342" r:id="rId28"/>
    <p:sldId id="344" r:id="rId29"/>
    <p:sldId id="343" r:id="rId30"/>
    <p:sldId id="345" r:id="rId31"/>
    <p:sldId id="346" r:id="rId32"/>
    <p:sldId id="347" r:id="rId33"/>
    <p:sldId id="348" r:id="rId34"/>
    <p:sldId id="312" r:id="rId3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60"/>
  </p:normalViewPr>
  <p:slideViewPr>
    <p:cSldViewPr>
      <p:cViewPr varScale="1">
        <p:scale>
          <a:sx n="74" d="100"/>
          <a:sy n="74" d="100"/>
        </p:scale>
        <p:origin x="116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dirty="0"/>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846C3D-5862-4DE4-963B-DE45822C6CC0}" type="datetimeFigureOut">
              <a:rPr lang="tr-TR" smtClean="0"/>
              <a:pPr/>
              <a:t>28.11.2016</a:t>
            </a:fld>
            <a:endParaRPr lang="tr-TR" dirty="0"/>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dirty="0"/>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8FD117-1D78-4523-A2FB-E4932286AA0F}" type="slidenum">
              <a:rPr lang="tr-TR" smtClean="0"/>
              <a:pPr/>
              <a:t>‹#›</a:t>
            </a:fld>
            <a:endParaRPr lang="tr-TR" dirty="0"/>
          </a:p>
        </p:txBody>
      </p:sp>
    </p:spTree>
    <p:extLst>
      <p:ext uri="{BB962C8B-B14F-4D97-AF65-F5344CB8AC3E}">
        <p14:creationId xmlns:p14="http://schemas.microsoft.com/office/powerpoint/2010/main" val="2048799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241410A1-C9E2-4F6E-8FD0-E1B9749B09D5}" type="datetimeFigureOut">
              <a:rPr lang="tr-TR" smtClean="0"/>
              <a:pPr/>
              <a:t>28.11.2016</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D3D58E3E-D364-429C-816D-F664FAD7C750}" type="slidenum">
              <a:rPr lang="tr-TR" smtClean="0"/>
              <a:pPr/>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241410A1-C9E2-4F6E-8FD0-E1B9749B09D5}" type="datetimeFigureOut">
              <a:rPr lang="tr-TR" smtClean="0"/>
              <a:pPr/>
              <a:t>28.11.2016</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D3D58E3E-D364-429C-816D-F664FAD7C750}"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241410A1-C9E2-4F6E-8FD0-E1B9749B09D5}" type="datetimeFigureOut">
              <a:rPr lang="tr-TR" smtClean="0"/>
              <a:pPr/>
              <a:t>28.11.2016</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D3D58E3E-D364-429C-816D-F664FAD7C750}"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241410A1-C9E2-4F6E-8FD0-E1B9749B09D5}" type="datetimeFigureOut">
              <a:rPr lang="tr-TR" smtClean="0"/>
              <a:pPr/>
              <a:t>28.11.2016</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D3D58E3E-D364-429C-816D-F664FAD7C750}"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241410A1-C9E2-4F6E-8FD0-E1B9749B09D5}" type="datetimeFigureOut">
              <a:rPr lang="tr-TR" smtClean="0"/>
              <a:pPr/>
              <a:t>28.11.2016</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D3D58E3E-D364-429C-816D-F664FAD7C750}" type="slidenum">
              <a:rPr lang="tr-TR" smtClean="0"/>
              <a:pPr/>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241410A1-C9E2-4F6E-8FD0-E1B9749B09D5}" type="datetimeFigureOut">
              <a:rPr lang="tr-TR" smtClean="0"/>
              <a:pPr/>
              <a:t>28.11.2016</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D3D58E3E-D364-429C-816D-F664FAD7C750}"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241410A1-C9E2-4F6E-8FD0-E1B9749B09D5}" type="datetimeFigureOut">
              <a:rPr lang="tr-TR" smtClean="0"/>
              <a:pPr/>
              <a:t>28.11.2016</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D3D58E3E-D364-429C-816D-F664FAD7C750}"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241410A1-C9E2-4F6E-8FD0-E1B9749B09D5}" type="datetimeFigureOut">
              <a:rPr lang="tr-TR" smtClean="0"/>
              <a:pPr/>
              <a:t>28.11.2016</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D3D58E3E-D364-429C-816D-F664FAD7C750}"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41410A1-C9E2-4F6E-8FD0-E1B9749B09D5}" type="datetimeFigureOut">
              <a:rPr lang="tr-TR" smtClean="0"/>
              <a:pPr/>
              <a:t>28.11.2016</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D3D58E3E-D364-429C-816D-F664FAD7C750}"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241410A1-C9E2-4F6E-8FD0-E1B9749B09D5}" type="datetimeFigureOut">
              <a:rPr lang="tr-TR" smtClean="0"/>
              <a:pPr/>
              <a:t>28.11.2016</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D3D58E3E-D364-429C-816D-F664FAD7C750}"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241410A1-C9E2-4F6E-8FD0-E1B9749B09D5}" type="datetimeFigureOut">
              <a:rPr lang="tr-TR" smtClean="0"/>
              <a:pPr/>
              <a:t>28.11.2016</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D3D58E3E-D364-429C-816D-F664FAD7C750}" type="slidenum">
              <a:rPr lang="tr-TR" smtClean="0"/>
              <a:pPr/>
              <a:t>‹#›</a:t>
            </a:fld>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1410A1-C9E2-4F6E-8FD0-E1B9749B09D5}" type="datetimeFigureOut">
              <a:rPr lang="tr-TR" smtClean="0"/>
              <a:pPr/>
              <a:t>28.11.2016</a:t>
            </a:fld>
            <a:endParaRPr lang="tr-TR" dirty="0"/>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D58E3E-D364-429C-816D-F664FAD7C750}" type="slidenum">
              <a:rPr lang="tr-TR" smtClean="0"/>
              <a:pPr/>
              <a:t>‹#›</a:t>
            </a:fld>
            <a:endParaRPr lang="tr-TR"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571612"/>
            <a:ext cx="8229600" cy="3369556"/>
          </a:xfrm>
        </p:spPr>
        <p:txBody>
          <a:bodyPr>
            <a:normAutofit/>
          </a:bodyPr>
          <a:lstStyle/>
          <a:p>
            <a:pPr algn="ctr">
              <a:buNone/>
            </a:pPr>
            <a:r>
              <a:rPr lang="tr-TR" sz="2600" b="1" dirty="0" smtClean="0"/>
              <a:t>MUŞ TİCARET VE SANAYİ ODASI</a:t>
            </a:r>
          </a:p>
          <a:p>
            <a:pPr algn="ctr">
              <a:buNone/>
            </a:pPr>
            <a:r>
              <a:rPr lang="tr-TR" sz="2600" b="1" dirty="0" smtClean="0"/>
              <a:t>Muş İlinde Kayıtlı İstihdamın Desteklenmesi İçin Güç Birliği Projesi</a:t>
            </a:r>
            <a:endParaRPr lang="tr-TR" sz="2600" dirty="0"/>
          </a:p>
          <a:p>
            <a:pPr algn="ctr">
              <a:buNone/>
            </a:pPr>
            <a:endParaRPr lang="tr-TR" dirty="0"/>
          </a:p>
          <a:p>
            <a:pPr algn="ctr">
              <a:buNone/>
            </a:pPr>
            <a:r>
              <a:rPr lang="tr-TR" dirty="0" smtClean="0"/>
              <a:t>Strateji Geliştirme</a:t>
            </a:r>
            <a:r>
              <a:rPr lang="tr-TR" dirty="0"/>
              <a:t> </a:t>
            </a:r>
            <a:r>
              <a:rPr lang="tr-TR" dirty="0" err="1" smtClean="0"/>
              <a:t>Çalıştayı</a:t>
            </a:r>
            <a:endParaRPr lang="tr-TR" dirty="0"/>
          </a:p>
          <a:p>
            <a:pPr algn="ctr">
              <a:buNone/>
            </a:pPr>
            <a:endParaRPr lang="tr-TR" dirty="0"/>
          </a:p>
        </p:txBody>
      </p:sp>
      <p:pic>
        <p:nvPicPr>
          <p:cNvPr id="4" name="Resim 3" descr="ab-isbirligi"/>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pic>
        <p:nvPicPr>
          <p:cNvPr id="5" name="Resim 4" descr="C:\Users\Asus8623\AppData\Local\Temp\Rar$DR79.520\04.Logolar\04.Logolar\Logolar&amp;Dosya_Sirtliklari\LOGOLAR\11. ÇSGB LOGO-dikey.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6" name="Resim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7" name="Resim 6" descr="C:\Users\Asus8623\AppData\Local\Temp\Rar$DR46.520\04.Logolar\04.Logolar\Logolar&amp;Dosya_Sirtliklari\LOGOLAR\4. IKGPRO-Yatay.pn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8" name="Resim 7" descr="C:\Users\Asus8623\AppData\Local\Temp\Rar$DR22.520\04.Logolar\04.Logolar\Logolar&amp;Dosya_Sirtliklari\LOGOLAR\9. SGK.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İçerik Yer Tutucusu 6"/>
          <p:cNvGraphicFramePr>
            <a:graphicFrameLocks noGrp="1"/>
          </p:cNvGraphicFramePr>
          <p:nvPr>
            <p:ph idx="1"/>
            <p:extLst>
              <p:ext uri="{D42A27DB-BD31-4B8C-83A1-F6EECF244321}">
                <p14:modId xmlns:p14="http://schemas.microsoft.com/office/powerpoint/2010/main" val="1127969562"/>
              </p:ext>
            </p:extLst>
          </p:nvPr>
        </p:nvGraphicFramePr>
        <p:xfrm>
          <a:off x="1115616" y="1484783"/>
          <a:ext cx="6912768" cy="3744419"/>
        </p:xfrm>
        <a:graphic>
          <a:graphicData uri="http://schemas.openxmlformats.org/drawingml/2006/table">
            <a:tbl>
              <a:tblPr firstRow="1" firstCol="1" bandRow="1">
                <a:tableStyleId>{5C22544A-7EE6-4342-B048-85BDC9FD1C3A}</a:tableStyleId>
              </a:tblPr>
              <a:tblGrid>
                <a:gridCol w="1510404"/>
                <a:gridCol w="2162624"/>
                <a:gridCol w="1621777"/>
                <a:gridCol w="1617963"/>
              </a:tblGrid>
              <a:tr h="534917">
                <a:tc>
                  <a:txBody>
                    <a:bodyPr/>
                    <a:lstStyle/>
                    <a:p>
                      <a:pPr algn="l">
                        <a:lnSpc>
                          <a:spcPct val="107000"/>
                        </a:lnSpc>
                        <a:spcAft>
                          <a:spcPts val="0"/>
                        </a:spcAft>
                        <a:tabLst>
                          <a:tab pos="1076325" algn="l"/>
                        </a:tabLst>
                      </a:pPr>
                      <a:r>
                        <a:rPr lang="tr-TR" sz="1100" dirty="0">
                          <a:effectLst/>
                        </a:rPr>
                        <a:t>Yıllar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tabLst>
                          <a:tab pos="1076325" algn="l"/>
                        </a:tabLst>
                      </a:pPr>
                      <a:r>
                        <a:rPr lang="tr-TR" sz="1100" dirty="0">
                          <a:effectLst/>
                        </a:rPr>
                        <a:t>İşgücüne Katılma Oranı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tabLst>
                          <a:tab pos="1076325" algn="l"/>
                        </a:tabLst>
                      </a:pPr>
                      <a:r>
                        <a:rPr lang="tr-TR" sz="1100">
                          <a:effectLst/>
                        </a:rPr>
                        <a:t>İşsizlik Oranı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tabLst>
                          <a:tab pos="1076325" algn="l"/>
                        </a:tabLst>
                      </a:pPr>
                      <a:r>
                        <a:rPr lang="tr-TR" sz="1100">
                          <a:effectLst/>
                        </a:rPr>
                        <a:t>İstihdam Oranı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4917">
                <a:tc>
                  <a:txBody>
                    <a:bodyPr/>
                    <a:lstStyle/>
                    <a:p>
                      <a:pPr algn="l">
                        <a:lnSpc>
                          <a:spcPct val="107000"/>
                        </a:lnSpc>
                        <a:spcAft>
                          <a:spcPts val="0"/>
                        </a:spcAft>
                        <a:tabLst>
                          <a:tab pos="1076325" algn="l"/>
                        </a:tabLst>
                      </a:pPr>
                      <a:r>
                        <a:rPr lang="tr-TR" sz="1100">
                          <a:effectLst/>
                        </a:rPr>
                        <a:t>2010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100" dirty="0">
                          <a:effectLst/>
                        </a:rPr>
                        <a:t>40,2</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100" dirty="0">
                          <a:effectLst/>
                        </a:rPr>
                        <a:t>16,4</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100">
                          <a:effectLst/>
                        </a:rPr>
                        <a:t>35,2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4917">
                <a:tc>
                  <a:txBody>
                    <a:bodyPr/>
                    <a:lstStyle/>
                    <a:p>
                      <a:pPr algn="l">
                        <a:lnSpc>
                          <a:spcPct val="107000"/>
                        </a:lnSpc>
                        <a:spcAft>
                          <a:spcPts val="0"/>
                        </a:spcAft>
                        <a:tabLst>
                          <a:tab pos="1076325" algn="l"/>
                        </a:tabLst>
                      </a:pPr>
                      <a:r>
                        <a:rPr lang="tr-TR" sz="1100">
                          <a:effectLst/>
                        </a:rPr>
                        <a:t>2011</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100">
                          <a:effectLst/>
                        </a:rPr>
                        <a:t>45,0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100">
                          <a:effectLst/>
                        </a:rPr>
                        <a:t>11,5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100">
                          <a:effectLst/>
                        </a:rPr>
                        <a:t>41,1</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4917">
                <a:tc>
                  <a:txBody>
                    <a:bodyPr/>
                    <a:lstStyle/>
                    <a:p>
                      <a:pPr algn="l">
                        <a:lnSpc>
                          <a:spcPct val="107000"/>
                        </a:lnSpc>
                        <a:spcAft>
                          <a:spcPts val="0"/>
                        </a:spcAft>
                        <a:tabLst>
                          <a:tab pos="1076325" algn="l"/>
                        </a:tabLst>
                      </a:pPr>
                      <a:r>
                        <a:rPr lang="tr-TR" sz="1100">
                          <a:effectLst/>
                        </a:rPr>
                        <a:t>2012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100">
                          <a:effectLst/>
                        </a:rPr>
                        <a:t>42,9</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100">
                          <a:effectLst/>
                        </a:rPr>
                        <a:t>8,9</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100">
                          <a:effectLst/>
                        </a:rPr>
                        <a:t>40,3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4917">
                <a:tc>
                  <a:txBody>
                    <a:bodyPr/>
                    <a:lstStyle/>
                    <a:p>
                      <a:pPr algn="l">
                        <a:lnSpc>
                          <a:spcPct val="107000"/>
                        </a:lnSpc>
                        <a:spcAft>
                          <a:spcPts val="0"/>
                        </a:spcAft>
                        <a:tabLst>
                          <a:tab pos="1076325" algn="l"/>
                        </a:tabLst>
                      </a:pPr>
                      <a:r>
                        <a:rPr lang="tr-TR" sz="1100">
                          <a:effectLst/>
                        </a:rPr>
                        <a:t>2013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100">
                          <a:effectLst/>
                        </a:rPr>
                        <a:t>45,2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100">
                          <a:effectLst/>
                        </a:rPr>
                        <a:t>10,4</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100">
                          <a:effectLst/>
                        </a:rPr>
                        <a:t>41,2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4917">
                <a:tc>
                  <a:txBody>
                    <a:bodyPr/>
                    <a:lstStyle/>
                    <a:p>
                      <a:pPr algn="l">
                        <a:lnSpc>
                          <a:spcPct val="107000"/>
                        </a:lnSpc>
                        <a:spcAft>
                          <a:spcPts val="0"/>
                        </a:spcAft>
                        <a:tabLst>
                          <a:tab pos="1076325" algn="l"/>
                        </a:tabLst>
                      </a:pPr>
                      <a:r>
                        <a:rPr lang="tr-TR" sz="1100">
                          <a:effectLst/>
                        </a:rPr>
                        <a:t>2014</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100">
                          <a:effectLst/>
                        </a:rPr>
                        <a:t>47,3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100">
                          <a:effectLst/>
                        </a:rPr>
                        <a:t>9,3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100">
                          <a:effectLst/>
                        </a:rPr>
                        <a:t>44,6</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4917">
                <a:tc>
                  <a:txBody>
                    <a:bodyPr/>
                    <a:lstStyle/>
                    <a:p>
                      <a:pPr algn="l">
                        <a:lnSpc>
                          <a:spcPct val="107000"/>
                        </a:lnSpc>
                        <a:spcAft>
                          <a:spcPts val="0"/>
                        </a:spcAft>
                        <a:tabLst>
                          <a:tab pos="1076325" algn="l"/>
                        </a:tabLst>
                      </a:pPr>
                      <a:r>
                        <a:rPr lang="tr-TR" sz="1100">
                          <a:effectLst/>
                        </a:rPr>
                        <a:t>2015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100">
                          <a:effectLst/>
                        </a:rPr>
                        <a:t>50,3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100">
                          <a:effectLst/>
                        </a:rPr>
                        <a:t>8,1</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100" dirty="0">
                          <a:effectLst/>
                        </a:rPr>
                        <a:t>46,3</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pic>
        <p:nvPicPr>
          <p:cNvPr id="8" name="Resim 7"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9" name="Resim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10" name="Resim 9"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11" name="Resim 10"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13" name="Resim 12"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3791569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348879"/>
            <a:ext cx="8229600" cy="1656185"/>
          </a:xfrm>
        </p:spPr>
        <p:txBody>
          <a:bodyPr>
            <a:normAutofit/>
          </a:bodyPr>
          <a:lstStyle/>
          <a:p>
            <a:pPr marL="0" indent="0" algn="just">
              <a:buNone/>
            </a:pPr>
            <a:r>
              <a:rPr lang="tr-TR" sz="1900" dirty="0"/>
              <a:t>Tabloda görüldüğü </a:t>
            </a:r>
            <a:r>
              <a:rPr lang="tr-TR" sz="1900" dirty="0" smtClean="0"/>
              <a:t>üzere 2012 </a:t>
            </a:r>
            <a:r>
              <a:rPr lang="tr-TR" sz="1900" dirty="0"/>
              <a:t>yılındaki düşüş hariç işgücüne katılma oranı 2010 yılından itibaren 2013 yılına kadar artış göstermiştir. İşgücüne katılım oranı ekonomik olarak aktif olan yani üreten nüfusun çalışabilir yaş aralığındaki toplam nüfusa oranını göstermekte </a:t>
            </a:r>
            <a:r>
              <a:rPr lang="tr-TR" sz="1900" dirty="0" smtClean="0"/>
              <a:t>olup, ekonomik olarak üreten nüfusun neredeyse sürekli arttığını göstermektedir. </a:t>
            </a:r>
            <a:endParaRPr lang="tr-TR" sz="1900" dirty="0"/>
          </a:p>
        </p:txBody>
      </p:sp>
      <p:pic>
        <p:nvPicPr>
          <p:cNvPr id="4" name="Resim 3"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16409201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2204864"/>
            <a:ext cx="8229600" cy="2332856"/>
          </a:xfrm>
        </p:spPr>
        <p:txBody>
          <a:bodyPr>
            <a:normAutofit/>
          </a:bodyPr>
          <a:lstStyle/>
          <a:p>
            <a:pPr marL="0" indent="0" algn="just">
              <a:buNone/>
            </a:pPr>
            <a:r>
              <a:rPr lang="tr-TR" sz="1900" dirty="0" smtClean="0"/>
              <a:t>Çalışanların </a:t>
            </a:r>
            <a:r>
              <a:rPr lang="tr-TR" sz="1900" dirty="0"/>
              <a:t>çalışabilir yaştaki nüfusa oranını ifade eden </a:t>
            </a:r>
            <a:r>
              <a:rPr lang="tr-TR" sz="1900" dirty="0" smtClean="0"/>
              <a:t>istihdam </a:t>
            </a:r>
            <a:r>
              <a:rPr lang="tr-TR" sz="1900" dirty="0"/>
              <a:t>oranı </a:t>
            </a:r>
            <a:r>
              <a:rPr lang="tr-TR" sz="1900" dirty="0" smtClean="0"/>
              <a:t>2012 </a:t>
            </a:r>
            <a:r>
              <a:rPr lang="tr-TR" sz="1900" dirty="0"/>
              <a:t>yılındaki düşüş hariç </a:t>
            </a:r>
            <a:r>
              <a:rPr lang="tr-TR" sz="1900" dirty="0" smtClean="0"/>
              <a:t>2010-2015 </a:t>
            </a:r>
            <a:r>
              <a:rPr lang="tr-TR" sz="1900" dirty="0"/>
              <a:t>yıllarında sürekli yükselen bir seyir izlemiştir. Söz konusu oran 2011-2012 döneminde 0,8 puanlık bir azalışla en sert düşüşü, 2010-2011 yılları arasında da 5,9 puanla en fazla yükselişi göstermiştir. </a:t>
            </a:r>
          </a:p>
        </p:txBody>
      </p:sp>
      <p:pic>
        <p:nvPicPr>
          <p:cNvPr id="4" name="Resim 3"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3695434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1"/>
            <a:ext cx="8229600" cy="3196952"/>
          </a:xfrm>
        </p:spPr>
        <p:txBody>
          <a:bodyPr>
            <a:normAutofit/>
          </a:bodyPr>
          <a:lstStyle/>
          <a:p>
            <a:pPr marL="0" indent="0" algn="just">
              <a:buNone/>
            </a:pPr>
            <a:r>
              <a:rPr lang="tr-TR" sz="1900" dirty="0"/>
              <a:t>İşsizlik oranı incelendiğinde </a:t>
            </a:r>
            <a:r>
              <a:rPr lang="tr-TR" sz="1900" dirty="0" smtClean="0"/>
              <a:t>ise oranın bazı yıllarda bir </a:t>
            </a:r>
            <a:r>
              <a:rPr lang="tr-TR" sz="1900" dirty="0"/>
              <a:t>önceki yıla göre azalış </a:t>
            </a:r>
            <a:r>
              <a:rPr lang="tr-TR" sz="1900" dirty="0" smtClean="0"/>
              <a:t>göstermesine rağmen işsizlik </a:t>
            </a:r>
            <a:r>
              <a:rPr lang="tr-TR" sz="1900" dirty="0"/>
              <a:t>oranının dalgalı bir seyir gösterdiği </a:t>
            </a:r>
            <a:r>
              <a:rPr lang="tr-TR" sz="1900" dirty="0" smtClean="0"/>
              <a:t>görülmektedir. </a:t>
            </a:r>
            <a:r>
              <a:rPr lang="tr-TR" sz="1900" dirty="0"/>
              <a:t>Bu oran diğerleri ile birlikte yorumlandığında </a:t>
            </a:r>
            <a:r>
              <a:rPr lang="tr-TR" sz="1900" dirty="0" smtClean="0"/>
              <a:t>ise Muş </a:t>
            </a:r>
            <a:r>
              <a:rPr lang="tr-TR" sz="1900" dirty="0"/>
              <a:t>ili işgücü piyasasında çalışma çağına giren nüfusun arttığı fakat bu duruma nazaran istihdam alanlarının artmadığı söylenebilir. </a:t>
            </a:r>
            <a:r>
              <a:rPr lang="tr-TR" sz="1900" dirty="0" smtClean="0"/>
              <a:t>2010-2015 </a:t>
            </a:r>
            <a:r>
              <a:rPr lang="tr-TR" sz="1900" dirty="0"/>
              <a:t>yılları arası özellikle 2009 yılında küresel alanda yaşanan ekonomik gelişmelerin de etkisiyle Muş ile işgücü piyasası için çok olumlu bir seyir olmamıştır. Ancak bu gelişmelere rağmen istihdam ve işgücüne katılma oranları Türkiye ortalamasının üzerinde işsizlik oranı ise Türkiye ortalamasının altındadır. Bunlar da Muş ili işgücü piyasası için olumlu göstergelerdir. </a:t>
            </a:r>
          </a:p>
        </p:txBody>
      </p:sp>
      <p:pic>
        <p:nvPicPr>
          <p:cNvPr id="4" name="Resim 3"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7027772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74018" y="1047745"/>
            <a:ext cx="8229600" cy="1143000"/>
          </a:xfrm>
        </p:spPr>
        <p:txBody>
          <a:bodyPr/>
          <a:lstStyle/>
          <a:p>
            <a:r>
              <a:rPr lang="tr-TR" dirty="0" smtClean="0"/>
              <a:t>Kayıtlı İşsiz </a:t>
            </a:r>
            <a:endParaRPr lang="tr-TR" dirty="0"/>
          </a:p>
        </p:txBody>
      </p:sp>
      <p:sp>
        <p:nvSpPr>
          <p:cNvPr id="3" name="İçerik Yer Tutucusu 2"/>
          <p:cNvSpPr>
            <a:spLocks noGrp="1"/>
          </p:cNvSpPr>
          <p:nvPr>
            <p:ph idx="1"/>
          </p:nvPr>
        </p:nvSpPr>
        <p:spPr>
          <a:xfrm>
            <a:off x="441973" y="2172665"/>
            <a:ext cx="8229600" cy="3124944"/>
          </a:xfrm>
        </p:spPr>
        <p:txBody>
          <a:bodyPr>
            <a:normAutofit/>
          </a:bodyPr>
          <a:lstStyle/>
          <a:p>
            <a:pPr algn="just"/>
            <a:r>
              <a:rPr lang="tr-TR" sz="1900" dirty="0"/>
              <a:t>Kayıtlı işsizler İŞKUR’a kayıt olup işsiz olduğunu bildiren kişilerdir. Bir kişi İŞKUR’a kayıt olduktan sonra 18 ay boyunca herhangi bir işlemde bulunmazsa kişinin kaydı aktif kayıtlardan </a:t>
            </a:r>
            <a:r>
              <a:rPr lang="tr-TR" sz="1900" dirty="0" smtClean="0"/>
              <a:t>kaldırılmaktadır. </a:t>
            </a:r>
          </a:p>
          <a:p>
            <a:pPr algn="just"/>
            <a:r>
              <a:rPr lang="tr-TR" sz="1900" dirty="0"/>
              <a:t>2010 yılında Muş ilinde </a:t>
            </a:r>
            <a:r>
              <a:rPr lang="tr-TR" sz="1900" dirty="0" smtClean="0"/>
              <a:t>5.858 </a:t>
            </a:r>
            <a:r>
              <a:rPr lang="tr-TR" sz="1900" dirty="0"/>
              <a:t>kişi İŞKUR’a kayıtlı iken, 2015 yılı Haziran ayı sonu itibariyle bu sayı yaklaşık 3 kat artarak </a:t>
            </a:r>
            <a:r>
              <a:rPr lang="tr-TR" sz="1900" dirty="0" smtClean="0"/>
              <a:t>15.697’ye </a:t>
            </a:r>
            <a:r>
              <a:rPr lang="tr-TR" sz="1900" dirty="0"/>
              <a:t>yükselmiştir. Rakamlardaki yükseliş İŞKUR’un tanınırlığının artmasından ve işgücü piyasasında aktif bir oyuncu hale gelmesinden Kaynaklanmaktadır. İŞKUR’a kayıtlı erkeklerin sayısında genelde bir artış gözlemlenirken 2013-2014 yıllarında bir düşüş yaşanmış, sonraki yıllarda ise artış yine devam etmiştir</a:t>
            </a:r>
            <a:r>
              <a:rPr lang="tr-TR" sz="2000" dirty="0"/>
              <a:t>. </a:t>
            </a:r>
            <a:endParaRPr lang="tr-TR" sz="1900" dirty="0"/>
          </a:p>
        </p:txBody>
      </p:sp>
      <p:pic>
        <p:nvPicPr>
          <p:cNvPr id="4" name="Resim 3"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16938322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8111" y="1916832"/>
            <a:ext cx="8229600" cy="2836912"/>
          </a:xfrm>
        </p:spPr>
        <p:txBody>
          <a:bodyPr>
            <a:normAutofit/>
          </a:bodyPr>
          <a:lstStyle/>
          <a:p>
            <a:pPr algn="just"/>
            <a:r>
              <a:rPr lang="tr-TR" sz="1900" dirty="0"/>
              <a:t>Kadınlarda ise 2010 yılında 913 kişi kayıtlı iken, 2015 yılında bu sayı yaklaşık beş kat artarak </a:t>
            </a:r>
            <a:r>
              <a:rPr lang="tr-TR" sz="1900" dirty="0" smtClean="0"/>
              <a:t>4.547 </a:t>
            </a:r>
            <a:r>
              <a:rPr lang="tr-TR" sz="1900" dirty="0"/>
              <a:t>kişiye çıkmıştır. Kadınların ekonomik değer üretmek ve ev ekonomisine katkı sağlamak amacıyla işgücü piyasasında yer almak </a:t>
            </a:r>
            <a:r>
              <a:rPr lang="tr-TR" sz="1900" dirty="0" smtClean="0"/>
              <a:t>istemeleri </a:t>
            </a:r>
            <a:r>
              <a:rPr lang="tr-TR" sz="1900" dirty="0"/>
              <a:t>bu sayıda belirgin bir artış olmasını sağlamıştır. Bu sebeplerin dışında İŞKUR’un kadınlara yönelik düzenlediği mesleki eğitim kurslarına ve diğer aktif işgücü programlarına katılımın fazla olması İŞKUR’un işgücü piyasasında tanınırlığının ve etkinliğinin arttığının göstergesidir</a:t>
            </a:r>
          </a:p>
        </p:txBody>
      </p:sp>
      <p:pic>
        <p:nvPicPr>
          <p:cNvPr id="4" name="Resim 3"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22421710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976057863"/>
              </p:ext>
            </p:extLst>
          </p:nvPr>
        </p:nvGraphicFramePr>
        <p:xfrm>
          <a:off x="755576" y="1196752"/>
          <a:ext cx="7704856" cy="4108958"/>
        </p:xfrm>
        <a:graphic>
          <a:graphicData uri="http://schemas.openxmlformats.org/drawingml/2006/table">
            <a:tbl>
              <a:tblPr firstRow="1" firstCol="1" bandRow="1">
                <a:tableStyleId>{5C22544A-7EE6-4342-B048-85BDC9FD1C3A}</a:tableStyleId>
              </a:tblPr>
              <a:tblGrid>
                <a:gridCol w="5540150"/>
                <a:gridCol w="2164706"/>
              </a:tblGrid>
              <a:tr h="262315">
                <a:tc gridSpan="2">
                  <a:txBody>
                    <a:bodyPr/>
                    <a:lstStyle/>
                    <a:p>
                      <a:pPr algn="ctr">
                        <a:lnSpc>
                          <a:spcPct val="107000"/>
                        </a:lnSpc>
                        <a:spcAft>
                          <a:spcPts val="0"/>
                        </a:spcAft>
                        <a:tabLst>
                          <a:tab pos="1076325" algn="l"/>
                        </a:tabLst>
                      </a:pPr>
                      <a:r>
                        <a:rPr lang="tr-TR" sz="1800" dirty="0">
                          <a:effectLst/>
                        </a:rPr>
                        <a:t>Kayıtlı İşsizlerin Mesleklere Göre Dağılımı (2015)</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r>
              <a:tr h="262315">
                <a:tc>
                  <a:txBody>
                    <a:bodyPr/>
                    <a:lstStyle/>
                    <a:p>
                      <a:pPr>
                        <a:lnSpc>
                          <a:spcPct val="107000"/>
                        </a:lnSpc>
                        <a:spcAft>
                          <a:spcPts val="0"/>
                        </a:spcAft>
                        <a:tabLst>
                          <a:tab pos="1076325" algn="l"/>
                        </a:tabLst>
                      </a:pPr>
                      <a:r>
                        <a:rPr lang="tr-TR" sz="1800" dirty="0">
                          <a:solidFill>
                            <a:schemeClr val="tx1"/>
                          </a:solidFill>
                          <a:effectLst/>
                        </a:rPr>
                        <a:t>Meslek </a:t>
                      </a:r>
                      <a:endParaRPr lang="tr-T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800" b="1" dirty="0">
                          <a:solidFill>
                            <a:schemeClr val="tx1"/>
                          </a:solidFill>
                          <a:effectLst/>
                        </a:rPr>
                        <a:t>Kayıtlı İşsiz </a:t>
                      </a:r>
                      <a:endParaRPr lang="tr-TR"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62315">
                <a:tc>
                  <a:txBody>
                    <a:bodyPr/>
                    <a:lstStyle/>
                    <a:p>
                      <a:pPr>
                        <a:lnSpc>
                          <a:spcPct val="107000"/>
                        </a:lnSpc>
                        <a:spcAft>
                          <a:spcPts val="0"/>
                        </a:spcAft>
                        <a:tabLst>
                          <a:tab pos="1076325" algn="l"/>
                        </a:tabLst>
                      </a:pPr>
                      <a:r>
                        <a:rPr lang="tr-TR" sz="1800">
                          <a:effectLst/>
                        </a:rPr>
                        <a:t>Beden İşçisi (Genel)</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800">
                          <a:effectLst/>
                        </a:rPr>
                        <a:t>8.461</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62315">
                <a:tc>
                  <a:txBody>
                    <a:bodyPr/>
                    <a:lstStyle/>
                    <a:p>
                      <a:pPr>
                        <a:lnSpc>
                          <a:spcPct val="107000"/>
                        </a:lnSpc>
                        <a:spcAft>
                          <a:spcPts val="0"/>
                        </a:spcAft>
                        <a:tabLst>
                          <a:tab pos="1076325" algn="l"/>
                        </a:tabLst>
                      </a:pPr>
                      <a:r>
                        <a:rPr lang="tr-TR" sz="1800">
                          <a:effectLst/>
                        </a:rPr>
                        <a:t>Beden İşçisi (Temizlik)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800">
                          <a:effectLst/>
                        </a:rPr>
                        <a:t>615</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62315">
                <a:tc>
                  <a:txBody>
                    <a:bodyPr/>
                    <a:lstStyle/>
                    <a:p>
                      <a:pPr>
                        <a:lnSpc>
                          <a:spcPct val="107000"/>
                        </a:lnSpc>
                        <a:spcAft>
                          <a:spcPts val="0"/>
                        </a:spcAft>
                        <a:tabLst>
                          <a:tab pos="1076325" algn="l"/>
                        </a:tabLst>
                      </a:pPr>
                      <a:r>
                        <a:rPr lang="tr-TR" sz="1800" dirty="0">
                          <a:effectLst/>
                        </a:rPr>
                        <a:t>Büro Memuru (Genel)</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800">
                          <a:effectLst/>
                        </a:rPr>
                        <a:t>489</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62315">
                <a:tc>
                  <a:txBody>
                    <a:bodyPr/>
                    <a:lstStyle/>
                    <a:p>
                      <a:pPr>
                        <a:lnSpc>
                          <a:spcPct val="107000"/>
                        </a:lnSpc>
                        <a:spcAft>
                          <a:spcPts val="0"/>
                        </a:spcAft>
                        <a:tabLst>
                          <a:tab pos="1076325" algn="l"/>
                        </a:tabLst>
                      </a:pPr>
                      <a:r>
                        <a:rPr lang="tr-TR" sz="1800">
                          <a:effectLst/>
                        </a:rPr>
                        <a:t>Temizlik Görevlisi</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800">
                          <a:effectLst/>
                        </a:rPr>
                        <a:t>400</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62315">
                <a:tc>
                  <a:txBody>
                    <a:bodyPr/>
                    <a:lstStyle/>
                    <a:p>
                      <a:pPr>
                        <a:lnSpc>
                          <a:spcPct val="107000"/>
                        </a:lnSpc>
                        <a:spcAft>
                          <a:spcPts val="0"/>
                        </a:spcAft>
                        <a:tabLst>
                          <a:tab pos="1076325" algn="l"/>
                        </a:tabLst>
                      </a:pPr>
                      <a:r>
                        <a:rPr lang="tr-TR" sz="1800" dirty="0">
                          <a:effectLst/>
                        </a:rPr>
                        <a:t>Beden İşçisi (İnşaat)</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800">
                          <a:effectLst/>
                        </a:rPr>
                        <a:t>203</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62315">
                <a:tc>
                  <a:txBody>
                    <a:bodyPr/>
                    <a:lstStyle/>
                    <a:p>
                      <a:pPr>
                        <a:lnSpc>
                          <a:spcPct val="107000"/>
                        </a:lnSpc>
                        <a:spcAft>
                          <a:spcPts val="0"/>
                        </a:spcAft>
                        <a:tabLst>
                          <a:tab pos="1076325" algn="l"/>
                        </a:tabLst>
                      </a:pPr>
                      <a:r>
                        <a:rPr lang="tr-TR" sz="1800" dirty="0">
                          <a:effectLst/>
                        </a:rPr>
                        <a:t>Şoför-Yolcu Taşıma </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800">
                          <a:effectLst/>
                        </a:rPr>
                        <a:t>164</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62315">
                <a:tc>
                  <a:txBody>
                    <a:bodyPr/>
                    <a:lstStyle/>
                    <a:p>
                      <a:pPr>
                        <a:lnSpc>
                          <a:spcPct val="107000"/>
                        </a:lnSpc>
                        <a:spcAft>
                          <a:spcPts val="0"/>
                        </a:spcAft>
                        <a:tabLst>
                          <a:tab pos="1076325" algn="l"/>
                        </a:tabLst>
                      </a:pPr>
                      <a:r>
                        <a:rPr lang="tr-TR" sz="1800" dirty="0">
                          <a:effectLst/>
                        </a:rPr>
                        <a:t>Şoför-Yük Taşıma</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800">
                          <a:effectLst/>
                        </a:rPr>
                        <a:t>163</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62315">
                <a:tc>
                  <a:txBody>
                    <a:bodyPr/>
                    <a:lstStyle/>
                    <a:p>
                      <a:pPr>
                        <a:lnSpc>
                          <a:spcPct val="107000"/>
                        </a:lnSpc>
                        <a:spcAft>
                          <a:spcPts val="0"/>
                        </a:spcAft>
                        <a:tabLst>
                          <a:tab pos="1076325" algn="l"/>
                        </a:tabLst>
                      </a:pPr>
                      <a:r>
                        <a:rPr lang="tr-TR" sz="1800">
                          <a:effectLst/>
                        </a:rPr>
                        <a:t>Kalorifer Ateşçisi (Katı ve Sıvı Yakıt)</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800">
                          <a:effectLst/>
                        </a:rPr>
                        <a:t>137</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62315">
                <a:tc>
                  <a:txBody>
                    <a:bodyPr/>
                    <a:lstStyle/>
                    <a:p>
                      <a:pPr>
                        <a:lnSpc>
                          <a:spcPct val="107000"/>
                        </a:lnSpc>
                        <a:spcAft>
                          <a:spcPts val="0"/>
                        </a:spcAft>
                        <a:tabLst>
                          <a:tab pos="1076325" algn="l"/>
                        </a:tabLst>
                      </a:pPr>
                      <a:r>
                        <a:rPr lang="tr-TR" sz="1800">
                          <a:effectLst/>
                        </a:rPr>
                        <a:t>Garson (Servis Elemanı)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800">
                          <a:effectLst/>
                        </a:rPr>
                        <a:t>136</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62315">
                <a:tc>
                  <a:txBody>
                    <a:bodyPr/>
                    <a:lstStyle/>
                    <a:p>
                      <a:pPr>
                        <a:lnSpc>
                          <a:spcPct val="107000"/>
                        </a:lnSpc>
                        <a:spcAft>
                          <a:spcPts val="0"/>
                        </a:spcAft>
                        <a:tabLst>
                          <a:tab pos="1076325" algn="l"/>
                        </a:tabLst>
                      </a:pPr>
                      <a:r>
                        <a:rPr lang="tr-TR" sz="1800">
                          <a:effectLst/>
                        </a:rPr>
                        <a:t>Bilgisayar İşletmeni </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800">
                          <a:effectLst/>
                        </a:rPr>
                        <a:t>135</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62315">
                <a:tc>
                  <a:txBody>
                    <a:bodyPr/>
                    <a:lstStyle/>
                    <a:p>
                      <a:pPr>
                        <a:lnSpc>
                          <a:spcPct val="107000"/>
                        </a:lnSpc>
                        <a:spcAft>
                          <a:spcPts val="0"/>
                        </a:spcAft>
                        <a:tabLst>
                          <a:tab pos="1076325" algn="l"/>
                        </a:tabLst>
                      </a:pPr>
                      <a:r>
                        <a:rPr lang="tr-TR" sz="1800" dirty="0">
                          <a:effectLst/>
                        </a:rPr>
                        <a:t>Aşçı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800">
                          <a:effectLst/>
                        </a:rPr>
                        <a:t>126</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62315">
                <a:tc>
                  <a:txBody>
                    <a:bodyPr/>
                    <a:lstStyle/>
                    <a:p>
                      <a:pPr>
                        <a:lnSpc>
                          <a:spcPct val="107000"/>
                        </a:lnSpc>
                        <a:spcAft>
                          <a:spcPts val="0"/>
                        </a:spcAft>
                        <a:tabLst>
                          <a:tab pos="1076325" algn="l"/>
                        </a:tabLst>
                      </a:pPr>
                      <a:r>
                        <a:rPr lang="tr-TR" sz="1800" dirty="0">
                          <a:solidFill>
                            <a:schemeClr val="tx1"/>
                          </a:solidFill>
                          <a:effectLst/>
                        </a:rPr>
                        <a:t>Genel Toplam</a:t>
                      </a:r>
                      <a:endParaRPr lang="tr-T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800" b="1" dirty="0">
                          <a:effectLst/>
                        </a:rPr>
                        <a:t>15.697</a:t>
                      </a:r>
                      <a:endParaRPr lang="tr-TR"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pic>
        <p:nvPicPr>
          <p:cNvPr id="3" name="Resim 2"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13189732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sz="1800" dirty="0"/>
              <a:t>İŞKUR’a kayıtlı işsiz sayısı 2015 yılı Haziran ayı sonu itibari ile </a:t>
            </a:r>
            <a:r>
              <a:rPr lang="tr-TR" sz="1800" dirty="0" smtClean="0"/>
              <a:t>15.697’dir</a:t>
            </a:r>
            <a:r>
              <a:rPr lang="tr-TR" sz="1800" dirty="0"/>
              <a:t>. Kayıtlı işsizlerin mesleklere göre dağılımı sıralamasında yer alan ilk iki meslek nitelik gerektirmeyen meslekler iken devamında büro memuru, </a:t>
            </a:r>
            <a:r>
              <a:rPr lang="tr-TR" sz="1800" dirty="0" smtClean="0"/>
              <a:t>beden işçisi(İnşaat</a:t>
            </a:r>
            <a:r>
              <a:rPr lang="tr-TR" sz="1800" dirty="0"/>
              <a:t>), </a:t>
            </a:r>
            <a:r>
              <a:rPr lang="tr-TR" sz="1800" dirty="0" smtClean="0"/>
              <a:t>şoför </a:t>
            </a:r>
            <a:r>
              <a:rPr lang="tr-TR" sz="1800" dirty="0"/>
              <a:t>(Yolcu </a:t>
            </a:r>
            <a:r>
              <a:rPr lang="tr-TR" sz="1800" dirty="0" smtClean="0"/>
              <a:t>taşıma</a:t>
            </a:r>
            <a:r>
              <a:rPr lang="tr-TR" sz="1800" dirty="0"/>
              <a:t>), </a:t>
            </a:r>
            <a:r>
              <a:rPr lang="tr-TR" sz="1800" dirty="0" smtClean="0"/>
              <a:t>şoför-yük taşıma</a:t>
            </a:r>
            <a:r>
              <a:rPr lang="tr-TR" sz="1800" dirty="0"/>
              <a:t>, </a:t>
            </a:r>
            <a:r>
              <a:rPr lang="tr-TR" sz="1800" dirty="0" smtClean="0"/>
              <a:t>kalorifer ateşçisi </a:t>
            </a:r>
            <a:r>
              <a:rPr lang="tr-TR" sz="1800" dirty="0"/>
              <a:t>(Katı ve </a:t>
            </a:r>
            <a:r>
              <a:rPr lang="tr-TR" sz="1800" dirty="0" smtClean="0"/>
              <a:t>sıvı yakıt</a:t>
            </a:r>
            <a:r>
              <a:rPr lang="tr-TR" sz="1800" dirty="0"/>
              <a:t>), </a:t>
            </a:r>
            <a:r>
              <a:rPr lang="tr-TR" sz="1800" dirty="0" smtClean="0"/>
              <a:t>garson (Servis elemanı), bilgisayar işletmeni </a:t>
            </a:r>
            <a:r>
              <a:rPr lang="tr-TR" sz="1800" dirty="0"/>
              <a:t>ve </a:t>
            </a:r>
            <a:r>
              <a:rPr lang="tr-TR" sz="1800" dirty="0" smtClean="0"/>
              <a:t>aşçı </a:t>
            </a:r>
            <a:r>
              <a:rPr lang="tr-TR" sz="1800" dirty="0"/>
              <a:t>mesleklerinin sıralandığı görülmektedir. Tabloda yer alan nitelik gerektirmeyen mesleklerin daha çok sezonluk inşaat işi yapan firmalarda icra edildiği ve en çok bu sektörde iş arayan ve işveren bulunduğundan kayıtlı işsizler nitelik gerektirmeyen meslekler yönünde ağırlık kazanmıştır. Herhangi bir niteliği olmayan kişilerin çokça müracaat ettiği “Toplum Yararına Programlar” (TYP) neticesinde nitelik gerektirmeyen mesleklerde kayıtlı işgücü göstergelerinde bir takım nicel değişiklikler olmuştur. Beden İşçisi (Genel) ve Beden İşçisi (Temizlik) mesleklerinde yaşanan genel artış bu noktada ortaya çıkmaktadır. </a:t>
            </a:r>
          </a:p>
        </p:txBody>
      </p:sp>
      <p:pic>
        <p:nvPicPr>
          <p:cNvPr id="4" name="Resim 3"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16768577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97282" y="1071519"/>
            <a:ext cx="8229600" cy="1143000"/>
          </a:xfrm>
        </p:spPr>
        <p:txBody>
          <a:bodyPr/>
          <a:lstStyle/>
          <a:p>
            <a:r>
              <a:rPr lang="tr-TR" dirty="0" smtClean="0"/>
              <a:t>Açık İşler</a:t>
            </a:r>
            <a:endParaRPr lang="tr-TR" dirty="0"/>
          </a:p>
        </p:txBody>
      </p:sp>
      <p:sp>
        <p:nvSpPr>
          <p:cNvPr id="3" name="İçerik Yer Tutucusu 2"/>
          <p:cNvSpPr>
            <a:spLocks noGrp="1"/>
          </p:cNvSpPr>
          <p:nvPr>
            <p:ph idx="1"/>
          </p:nvPr>
        </p:nvSpPr>
        <p:spPr>
          <a:xfrm>
            <a:off x="509592" y="2214519"/>
            <a:ext cx="8229600" cy="2836912"/>
          </a:xfrm>
        </p:spPr>
        <p:txBody>
          <a:bodyPr>
            <a:normAutofit/>
          </a:bodyPr>
          <a:lstStyle/>
          <a:p>
            <a:pPr algn="just"/>
            <a:r>
              <a:rPr lang="tr-TR" sz="1800" dirty="0" smtClean="0"/>
              <a:t>İşverenlerin </a:t>
            </a:r>
            <a:r>
              <a:rPr lang="tr-TR" sz="1800" dirty="0"/>
              <a:t>İŞKUR’dan eleman talepleri açık iş olarak adlandırılmaktadır. </a:t>
            </a:r>
            <a:r>
              <a:rPr lang="tr-TR" sz="1800" dirty="0" smtClean="0"/>
              <a:t>Tabloda görüleceği </a:t>
            </a:r>
            <a:r>
              <a:rPr lang="tr-TR" sz="1800" dirty="0"/>
              <a:t>üzere 2010 yılında </a:t>
            </a:r>
            <a:r>
              <a:rPr lang="tr-TR" sz="1800" dirty="0" smtClean="0"/>
              <a:t>1.010 </a:t>
            </a:r>
            <a:r>
              <a:rPr lang="tr-TR" sz="1800" dirty="0"/>
              <a:t>kişi olan açık iş sayısı yıllar itibari ile katlanarak artmış ve 2014 yılında toplam </a:t>
            </a:r>
            <a:r>
              <a:rPr lang="tr-TR" sz="1800" dirty="0" smtClean="0"/>
              <a:t>3.555 </a:t>
            </a:r>
            <a:r>
              <a:rPr lang="tr-TR" sz="1800" dirty="0"/>
              <a:t>kişiye ulaşmıştır. 2015 yılı Haziran ayı sonu itibari ile de açık iş sayısı bu artış seyri devam ettiği takdirde 2014 yılında yakalanan açık iş sayısından daha büyük bir sayıya ulaşılacağı tahmin edilmektedir. </a:t>
            </a:r>
          </a:p>
        </p:txBody>
      </p:sp>
      <p:pic>
        <p:nvPicPr>
          <p:cNvPr id="4" name="Resim 3"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29108096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717803923"/>
              </p:ext>
            </p:extLst>
          </p:nvPr>
        </p:nvGraphicFramePr>
        <p:xfrm>
          <a:off x="1475656" y="1628800"/>
          <a:ext cx="6117545" cy="3600401"/>
        </p:xfrm>
        <a:graphic>
          <a:graphicData uri="http://schemas.openxmlformats.org/drawingml/2006/table">
            <a:tbl>
              <a:tblPr firstRow="1" firstCol="1" bandRow="1">
                <a:tableStyleId>{5C22544A-7EE6-4342-B048-85BDC9FD1C3A}</a:tableStyleId>
              </a:tblPr>
              <a:tblGrid>
                <a:gridCol w="4398799"/>
                <a:gridCol w="1718746"/>
              </a:tblGrid>
              <a:tr h="514343">
                <a:tc gridSpan="2">
                  <a:txBody>
                    <a:bodyPr/>
                    <a:lstStyle/>
                    <a:p>
                      <a:pPr algn="ctr">
                        <a:lnSpc>
                          <a:spcPct val="107000"/>
                        </a:lnSpc>
                        <a:spcAft>
                          <a:spcPts val="0"/>
                        </a:spcAft>
                        <a:tabLst>
                          <a:tab pos="1076325" algn="l"/>
                        </a:tabLst>
                      </a:pPr>
                      <a:r>
                        <a:rPr lang="tr-TR" sz="1600" dirty="0">
                          <a:effectLst/>
                        </a:rPr>
                        <a:t>Yıllara Göre Açık İşler </a:t>
                      </a:r>
                      <a:r>
                        <a:rPr lang="tr-TR" sz="1600" dirty="0" smtClean="0">
                          <a:effectLst/>
                        </a:rPr>
                        <a:t>(Bin kişi,2015</a:t>
                      </a:r>
                      <a:r>
                        <a:rPr lang="tr-TR" sz="1600" dirty="0">
                          <a:effectLst/>
                        </a:rPr>
                        <a:t>)</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r>
              <a:tr h="514343">
                <a:tc>
                  <a:txBody>
                    <a:bodyPr/>
                    <a:lstStyle/>
                    <a:p>
                      <a:pPr>
                        <a:lnSpc>
                          <a:spcPct val="107000"/>
                        </a:lnSpc>
                        <a:spcAft>
                          <a:spcPts val="0"/>
                        </a:spcAft>
                        <a:tabLst>
                          <a:tab pos="1076325" algn="l"/>
                        </a:tabLst>
                      </a:pPr>
                      <a:r>
                        <a:rPr lang="tr-TR" sz="1600">
                          <a:effectLst/>
                        </a:rPr>
                        <a:t>2010</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1.010 </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14343">
                <a:tc>
                  <a:txBody>
                    <a:bodyPr/>
                    <a:lstStyle/>
                    <a:p>
                      <a:pPr>
                        <a:lnSpc>
                          <a:spcPct val="107000"/>
                        </a:lnSpc>
                        <a:spcAft>
                          <a:spcPts val="0"/>
                        </a:spcAft>
                        <a:tabLst>
                          <a:tab pos="1076325" algn="l"/>
                        </a:tabLst>
                      </a:pPr>
                      <a:r>
                        <a:rPr lang="tr-TR" sz="1600" dirty="0">
                          <a:effectLst/>
                        </a:rPr>
                        <a:t>2011</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2.879</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14343">
                <a:tc>
                  <a:txBody>
                    <a:bodyPr/>
                    <a:lstStyle/>
                    <a:p>
                      <a:pPr>
                        <a:lnSpc>
                          <a:spcPct val="107000"/>
                        </a:lnSpc>
                        <a:spcAft>
                          <a:spcPts val="0"/>
                        </a:spcAft>
                        <a:tabLst>
                          <a:tab pos="1076325" algn="l"/>
                          <a:tab pos="2000250" algn="ctr"/>
                        </a:tabLst>
                      </a:pPr>
                      <a:r>
                        <a:rPr lang="tr-TR" sz="1600" dirty="0">
                          <a:effectLst/>
                        </a:rPr>
                        <a:t>2012</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2.938</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14343">
                <a:tc>
                  <a:txBody>
                    <a:bodyPr/>
                    <a:lstStyle/>
                    <a:p>
                      <a:pPr>
                        <a:lnSpc>
                          <a:spcPct val="107000"/>
                        </a:lnSpc>
                        <a:spcAft>
                          <a:spcPts val="0"/>
                        </a:spcAft>
                        <a:tabLst>
                          <a:tab pos="1076325" algn="l"/>
                        </a:tabLst>
                      </a:pPr>
                      <a:r>
                        <a:rPr lang="tr-TR" sz="1600" dirty="0">
                          <a:effectLst/>
                        </a:rPr>
                        <a:t>2013</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4.622</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14343">
                <a:tc>
                  <a:txBody>
                    <a:bodyPr/>
                    <a:lstStyle/>
                    <a:p>
                      <a:pPr>
                        <a:lnSpc>
                          <a:spcPct val="107000"/>
                        </a:lnSpc>
                        <a:spcAft>
                          <a:spcPts val="0"/>
                        </a:spcAft>
                        <a:tabLst>
                          <a:tab pos="1076325" algn="l"/>
                          <a:tab pos="1428750" algn="l"/>
                        </a:tabLst>
                      </a:pPr>
                      <a:r>
                        <a:rPr lang="tr-TR" sz="1600">
                          <a:effectLst/>
                        </a:rPr>
                        <a:t>2014</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3.730</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14343">
                <a:tc>
                  <a:txBody>
                    <a:bodyPr/>
                    <a:lstStyle/>
                    <a:p>
                      <a:pPr>
                        <a:lnSpc>
                          <a:spcPct val="107000"/>
                        </a:lnSpc>
                        <a:spcAft>
                          <a:spcPts val="0"/>
                        </a:spcAft>
                        <a:tabLst>
                          <a:tab pos="1076325" algn="l"/>
                          <a:tab pos="1638300" algn="l"/>
                        </a:tabLst>
                      </a:pPr>
                      <a:r>
                        <a:rPr lang="tr-TR" sz="1600">
                          <a:effectLst/>
                        </a:rPr>
                        <a:t>2015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dirty="0">
                          <a:effectLst/>
                        </a:rPr>
                        <a:t>3.555</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pic>
        <p:nvPicPr>
          <p:cNvPr id="3" name="Resim 2"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33464152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980728"/>
            <a:ext cx="8229600" cy="4857784"/>
          </a:xfrm>
        </p:spPr>
        <p:txBody>
          <a:bodyPr>
            <a:normAutofit fontScale="62500" lnSpcReduction="20000"/>
          </a:bodyPr>
          <a:lstStyle/>
          <a:p>
            <a:pPr algn="ctr">
              <a:buNone/>
            </a:pPr>
            <a:r>
              <a:rPr lang="tr-TR" sz="5100" b="1" dirty="0"/>
              <a:t/>
            </a:r>
            <a:br>
              <a:rPr lang="tr-TR" sz="5100" b="1" dirty="0"/>
            </a:br>
            <a:r>
              <a:rPr lang="tr-TR" sz="5400" b="1" dirty="0"/>
              <a:t>Muş İlinde Kayıtlı İstihdamın Desteklenmesi İçin Güç Birliği </a:t>
            </a:r>
            <a:r>
              <a:rPr lang="tr-TR" sz="5400" b="1" dirty="0" smtClean="0"/>
              <a:t>Projesi</a:t>
            </a:r>
            <a:endParaRPr lang="tr-TR" sz="3300" dirty="0"/>
          </a:p>
          <a:p>
            <a:pPr algn="just">
              <a:buFont typeface="Wingdings" pitchFamily="2" charset="2"/>
              <a:buChar char="q"/>
            </a:pPr>
            <a:r>
              <a:rPr lang="tr-TR" sz="2500" dirty="0" smtClean="0"/>
              <a:t> Proje Çalışma ve Sosyal Güvenlik Bakanlığı-Avrupa Birliği ve Mali Yardımlar Dairesi Başkanlığı desteği kapsamında yürütülmektedir. </a:t>
            </a:r>
          </a:p>
          <a:p>
            <a:pPr algn="just">
              <a:buFont typeface="Wingdings" pitchFamily="2" charset="2"/>
              <a:buChar char="q"/>
            </a:pPr>
            <a:r>
              <a:rPr lang="tr-TR" sz="2500" dirty="0" smtClean="0"/>
              <a:t> Projenin amacı Muş’ta kayıtlı istihdamın artırılarak ildeki işsizliğin ve buna bağlı göç olgusunun azaltılması yoluyla sürdürülebilir sosyoekonomik gelişmenin desteklenmesidir. </a:t>
            </a:r>
          </a:p>
          <a:p>
            <a:pPr algn="just">
              <a:buFont typeface="Wingdings" pitchFamily="2" charset="2"/>
              <a:buChar char="q"/>
            </a:pPr>
            <a:r>
              <a:rPr lang="tr-TR" sz="2500" dirty="0" smtClean="0"/>
              <a:t>Proje kapsamında; </a:t>
            </a:r>
          </a:p>
          <a:p>
            <a:pPr algn="just">
              <a:buNone/>
            </a:pPr>
            <a:r>
              <a:rPr lang="tr-TR" sz="2500" dirty="0" smtClean="0"/>
              <a:t>         - Dünya, Türkiye ve bölgede kadın istihdamının analizine yönelik literatür taraması yapılmış, </a:t>
            </a:r>
          </a:p>
          <a:p>
            <a:pPr algn="just">
              <a:buNone/>
            </a:pPr>
            <a:r>
              <a:rPr lang="tr-TR" sz="2500" dirty="0" smtClean="0"/>
              <a:t>         - Muş’ta düşük kadın istihdam oranlarını anlamaya ve çözüm üretmeye yönelik 200 kadınla ve 100 işletme ile yüz yüze anket çalışması yürütülmüştür.</a:t>
            </a:r>
          </a:p>
          <a:p>
            <a:pPr algn="just">
              <a:buFont typeface="Wingdings" pitchFamily="2" charset="2"/>
              <a:buChar char="q"/>
            </a:pPr>
            <a:r>
              <a:rPr lang="tr-TR" sz="2500" dirty="0" smtClean="0"/>
              <a:t> Aynı zamanda;</a:t>
            </a:r>
          </a:p>
          <a:p>
            <a:pPr algn="just">
              <a:buNone/>
            </a:pPr>
            <a:r>
              <a:rPr lang="tr-TR" sz="2500" dirty="0" smtClean="0"/>
              <a:t>         - Kadınların işgücü piyasasında karşılaştıkları sorunları anlamaya ve çözüm üretmeye yönelik yerel paydaşların katılımıyla </a:t>
            </a:r>
            <a:r>
              <a:rPr lang="tr-TR" sz="2500" dirty="0" err="1" smtClean="0"/>
              <a:t>çalıştay</a:t>
            </a:r>
            <a:r>
              <a:rPr lang="tr-TR" sz="2500" dirty="0" smtClean="0"/>
              <a:t> düzenlenecektir.</a:t>
            </a:r>
          </a:p>
          <a:p>
            <a:pPr algn="just">
              <a:buNone/>
            </a:pPr>
            <a:r>
              <a:rPr lang="tr-TR" sz="2500" dirty="0" smtClean="0"/>
              <a:t>          - Anket çalışmaları ve </a:t>
            </a:r>
            <a:r>
              <a:rPr lang="tr-TR" sz="2500" dirty="0" err="1" smtClean="0"/>
              <a:t>çalıştay</a:t>
            </a:r>
            <a:r>
              <a:rPr lang="tr-TR" sz="2500" dirty="0" smtClean="0"/>
              <a:t> neticesinde “Muş’ta Kadın İstihdamı, Sorunlar ve Stratejik Çözüm Önerileri” başlıklı rapor hazırlanacaktır.   </a:t>
            </a:r>
          </a:p>
          <a:p>
            <a:pPr algn="just">
              <a:buNone/>
            </a:pPr>
            <a:endParaRPr lang="tr-TR" sz="2000" dirty="0"/>
          </a:p>
        </p:txBody>
      </p:sp>
      <p:pic>
        <p:nvPicPr>
          <p:cNvPr id="4" name="Resim 3" descr="ab-isbirligi"/>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pic>
        <p:nvPicPr>
          <p:cNvPr id="5" name="Resim 4" descr="C:\Users\Asus8623\AppData\Local\Temp\Rar$DR79.520\04.Logolar\04.Logolar\Logolar&amp;Dosya_Sirtliklari\LOGOLAR\11. ÇSGB LOGO-dikey.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6" name="Resim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7" name="Resim 6" descr="C:\Users\Asus8623\AppData\Local\Temp\Rar$DR46.520\04.Logolar\04.Logolar\Logolar&amp;Dosya_Sirtliklari\LOGOLAR\4. IKGPRO-Yatay.pn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8" name="Resim 7" descr="C:\Users\Asus8623\AppData\Local\Temp\Rar$DR22.520\04.Logolar\04.Logolar\Logolar&amp;Dosya_Sirtliklari\LOGOLAR\9. SGK.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sz="1900" dirty="0"/>
              <a:t>2015 Yılı Haziran ayı sonu itibari ile açık işlerde birinci ve ikinci sırayı kayıtlı işsizler de olduğu gibi Beden İşçisi (Genel) ve Temizlik Görevlisi almış, bu meslekleri sırasıyla Makineci(Dikiş), </a:t>
            </a:r>
            <a:r>
              <a:rPr lang="tr-TR" sz="1900" dirty="0" err="1"/>
              <a:t>Saraciye</a:t>
            </a:r>
            <a:r>
              <a:rPr lang="tr-TR" sz="1900" dirty="0"/>
              <a:t> Montajcısı, Beden İşçisi (Temizlik),Düz Dikiş Makinecisi, Diğer Teknisyen ve Teknikerler, Şoför (Yük Taşıma), Kesimci (Konfeksiyon), Ziraat Mühendisi ve Beden İşçisi (İnşaat) izlemiştir. Muş ilinde inşaat ve Tekstil işletmelerinin yoğun olmasından Kaynaklı olarak talep edilen mesleklerin buna göre şekillendiği söylemek mümkündür. </a:t>
            </a:r>
          </a:p>
        </p:txBody>
      </p:sp>
      <p:pic>
        <p:nvPicPr>
          <p:cNvPr id="4" name="Resim 3"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20983576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690223724"/>
              </p:ext>
            </p:extLst>
          </p:nvPr>
        </p:nvGraphicFramePr>
        <p:xfrm>
          <a:off x="1475656" y="1340767"/>
          <a:ext cx="6336704" cy="3816428"/>
        </p:xfrm>
        <a:graphic>
          <a:graphicData uri="http://schemas.openxmlformats.org/drawingml/2006/table">
            <a:tbl>
              <a:tblPr firstRow="1" firstCol="1" bandRow="1">
                <a:tableStyleId>{5C22544A-7EE6-4342-B048-85BDC9FD1C3A}</a:tableStyleId>
              </a:tblPr>
              <a:tblGrid>
                <a:gridCol w="4556386"/>
                <a:gridCol w="1780318"/>
              </a:tblGrid>
              <a:tr h="272602">
                <a:tc gridSpan="2">
                  <a:txBody>
                    <a:bodyPr/>
                    <a:lstStyle/>
                    <a:p>
                      <a:pPr algn="ctr">
                        <a:lnSpc>
                          <a:spcPct val="107000"/>
                        </a:lnSpc>
                        <a:spcAft>
                          <a:spcPts val="0"/>
                        </a:spcAft>
                        <a:tabLst>
                          <a:tab pos="1076325" algn="l"/>
                        </a:tabLst>
                      </a:pPr>
                      <a:r>
                        <a:rPr lang="tr-TR" sz="1600" dirty="0">
                          <a:effectLst/>
                        </a:rPr>
                        <a:t>Açık İşlerin Mesleklere Göre Dağılımı </a:t>
                      </a:r>
                      <a:r>
                        <a:rPr lang="tr-TR" sz="1600" dirty="0" smtClean="0">
                          <a:effectLst/>
                        </a:rPr>
                        <a:t>(Bin kişi,2015</a:t>
                      </a:r>
                      <a:r>
                        <a:rPr lang="tr-TR" sz="1600" dirty="0">
                          <a:effectLst/>
                        </a:rPr>
                        <a:t>)</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r>
              <a:tr h="272602">
                <a:tc>
                  <a:txBody>
                    <a:bodyPr/>
                    <a:lstStyle/>
                    <a:p>
                      <a:pPr>
                        <a:lnSpc>
                          <a:spcPct val="107000"/>
                        </a:lnSpc>
                        <a:spcAft>
                          <a:spcPts val="0"/>
                        </a:spcAft>
                        <a:tabLst>
                          <a:tab pos="1076325" algn="l"/>
                        </a:tabLst>
                      </a:pPr>
                      <a:r>
                        <a:rPr lang="tr-TR" sz="1600" dirty="0">
                          <a:solidFill>
                            <a:schemeClr val="tx1"/>
                          </a:solidFill>
                          <a:effectLst/>
                        </a:rPr>
                        <a:t>Meslek </a:t>
                      </a:r>
                      <a:endParaRPr lang="tr-T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600" b="1" dirty="0">
                          <a:effectLst/>
                        </a:rPr>
                        <a:t>Kayıtlı İşsiz </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2602">
                <a:tc>
                  <a:txBody>
                    <a:bodyPr/>
                    <a:lstStyle/>
                    <a:p>
                      <a:pPr>
                        <a:lnSpc>
                          <a:spcPct val="107000"/>
                        </a:lnSpc>
                        <a:spcAft>
                          <a:spcPts val="0"/>
                        </a:spcAft>
                        <a:tabLst>
                          <a:tab pos="1076325" algn="l"/>
                        </a:tabLst>
                      </a:pPr>
                      <a:r>
                        <a:rPr lang="tr-TR" sz="1600" dirty="0">
                          <a:effectLst/>
                        </a:rPr>
                        <a:t>Beden İşçisi (Genel)</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600">
                          <a:effectLst/>
                        </a:rPr>
                        <a:t>2.156</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2602">
                <a:tc>
                  <a:txBody>
                    <a:bodyPr/>
                    <a:lstStyle/>
                    <a:p>
                      <a:pPr>
                        <a:lnSpc>
                          <a:spcPct val="107000"/>
                        </a:lnSpc>
                        <a:spcAft>
                          <a:spcPts val="0"/>
                        </a:spcAft>
                        <a:tabLst>
                          <a:tab pos="1076325" algn="l"/>
                        </a:tabLst>
                      </a:pPr>
                      <a:r>
                        <a:rPr lang="tr-TR" sz="1600">
                          <a:effectLst/>
                        </a:rPr>
                        <a:t>Temizlik Görevlisi</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600">
                          <a:effectLst/>
                        </a:rPr>
                        <a:t>326</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2602">
                <a:tc>
                  <a:txBody>
                    <a:bodyPr/>
                    <a:lstStyle/>
                    <a:p>
                      <a:pPr>
                        <a:lnSpc>
                          <a:spcPct val="107000"/>
                        </a:lnSpc>
                        <a:spcAft>
                          <a:spcPts val="0"/>
                        </a:spcAft>
                        <a:tabLst>
                          <a:tab pos="1076325" algn="l"/>
                        </a:tabLst>
                      </a:pPr>
                      <a:r>
                        <a:rPr lang="tr-TR" sz="1600">
                          <a:effectLst/>
                        </a:rPr>
                        <a:t>Makineci (Dikiş)</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600">
                          <a:effectLst/>
                        </a:rPr>
                        <a:t>23</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2602">
                <a:tc>
                  <a:txBody>
                    <a:bodyPr/>
                    <a:lstStyle/>
                    <a:p>
                      <a:pPr>
                        <a:lnSpc>
                          <a:spcPct val="107000"/>
                        </a:lnSpc>
                        <a:spcAft>
                          <a:spcPts val="0"/>
                        </a:spcAft>
                        <a:tabLst>
                          <a:tab pos="1076325" algn="l"/>
                        </a:tabLst>
                      </a:pPr>
                      <a:r>
                        <a:rPr lang="tr-TR" sz="1600">
                          <a:effectLst/>
                        </a:rPr>
                        <a:t>Saraciye Montajcısı</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600">
                          <a:effectLst/>
                        </a:rPr>
                        <a:t>120</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2602">
                <a:tc>
                  <a:txBody>
                    <a:bodyPr/>
                    <a:lstStyle/>
                    <a:p>
                      <a:pPr>
                        <a:lnSpc>
                          <a:spcPct val="107000"/>
                        </a:lnSpc>
                        <a:spcAft>
                          <a:spcPts val="0"/>
                        </a:spcAft>
                        <a:tabLst>
                          <a:tab pos="1076325" algn="l"/>
                        </a:tabLst>
                      </a:pPr>
                      <a:r>
                        <a:rPr lang="tr-TR" sz="1600">
                          <a:effectLst/>
                        </a:rPr>
                        <a:t>Beden İşçisi (Temizlik)</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600">
                          <a:effectLst/>
                        </a:rPr>
                        <a:t>100</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2602">
                <a:tc>
                  <a:txBody>
                    <a:bodyPr/>
                    <a:lstStyle/>
                    <a:p>
                      <a:pPr>
                        <a:lnSpc>
                          <a:spcPct val="107000"/>
                        </a:lnSpc>
                        <a:spcAft>
                          <a:spcPts val="0"/>
                        </a:spcAft>
                        <a:tabLst>
                          <a:tab pos="1076325" algn="l"/>
                        </a:tabLst>
                      </a:pPr>
                      <a:r>
                        <a:rPr lang="tr-TR" sz="1600">
                          <a:effectLst/>
                        </a:rPr>
                        <a:t>Düz Dikiş Makinecisi </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600">
                          <a:effectLst/>
                        </a:rPr>
                        <a:t>100</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2602">
                <a:tc>
                  <a:txBody>
                    <a:bodyPr/>
                    <a:lstStyle/>
                    <a:p>
                      <a:pPr>
                        <a:lnSpc>
                          <a:spcPct val="107000"/>
                        </a:lnSpc>
                        <a:spcAft>
                          <a:spcPts val="0"/>
                        </a:spcAft>
                        <a:tabLst>
                          <a:tab pos="1076325" algn="l"/>
                        </a:tabLst>
                      </a:pPr>
                      <a:r>
                        <a:rPr lang="tr-TR" sz="1600">
                          <a:effectLst/>
                        </a:rPr>
                        <a:t>Diğer Teknisyen ve Teknikerler</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600">
                          <a:effectLst/>
                        </a:rPr>
                        <a:t>72</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2602">
                <a:tc>
                  <a:txBody>
                    <a:bodyPr/>
                    <a:lstStyle/>
                    <a:p>
                      <a:pPr>
                        <a:lnSpc>
                          <a:spcPct val="107000"/>
                        </a:lnSpc>
                        <a:spcAft>
                          <a:spcPts val="0"/>
                        </a:spcAft>
                        <a:tabLst>
                          <a:tab pos="1076325" algn="l"/>
                        </a:tabLst>
                      </a:pPr>
                      <a:r>
                        <a:rPr lang="tr-TR" sz="1600" dirty="0">
                          <a:effectLst/>
                        </a:rPr>
                        <a:t>Şoför-Yük Taşıma</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600">
                          <a:effectLst/>
                        </a:rPr>
                        <a:t>59</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2602">
                <a:tc>
                  <a:txBody>
                    <a:bodyPr/>
                    <a:lstStyle/>
                    <a:p>
                      <a:pPr>
                        <a:lnSpc>
                          <a:spcPct val="107000"/>
                        </a:lnSpc>
                        <a:spcAft>
                          <a:spcPts val="0"/>
                        </a:spcAft>
                        <a:tabLst>
                          <a:tab pos="1076325" algn="l"/>
                        </a:tabLst>
                      </a:pPr>
                      <a:r>
                        <a:rPr lang="tr-TR" sz="1600">
                          <a:effectLst/>
                        </a:rPr>
                        <a:t>Kesimci (Konfeksiyon)</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600">
                          <a:effectLst/>
                        </a:rPr>
                        <a:t>35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2602">
                <a:tc>
                  <a:txBody>
                    <a:bodyPr/>
                    <a:lstStyle/>
                    <a:p>
                      <a:pPr>
                        <a:lnSpc>
                          <a:spcPct val="107000"/>
                        </a:lnSpc>
                        <a:spcAft>
                          <a:spcPts val="0"/>
                        </a:spcAft>
                        <a:tabLst>
                          <a:tab pos="1076325" algn="l"/>
                        </a:tabLst>
                      </a:pPr>
                      <a:r>
                        <a:rPr lang="tr-TR" sz="1600">
                          <a:effectLst/>
                        </a:rPr>
                        <a:t>Ziraat Mühendisi </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600">
                          <a:effectLst/>
                        </a:rPr>
                        <a:t>26</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2602">
                <a:tc>
                  <a:txBody>
                    <a:bodyPr/>
                    <a:lstStyle/>
                    <a:p>
                      <a:pPr>
                        <a:lnSpc>
                          <a:spcPct val="107000"/>
                        </a:lnSpc>
                        <a:spcAft>
                          <a:spcPts val="0"/>
                        </a:spcAft>
                        <a:tabLst>
                          <a:tab pos="1076325" algn="l"/>
                        </a:tabLst>
                      </a:pPr>
                      <a:r>
                        <a:rPr lang="tr-TR" sz="1600">
                          <a:effectLst/>
                        </a:rPr>
                        <a:t>Beden İşçisi (İnşaat)</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600">
                          <a:effectLst/>
                        </a:rPr>
                        <a:t>25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2602">
                <a:tc>
                  <a:txBody>
                    <a:bodyPr/>
                    <a:lstStyle/>
                    <a:p>
                      <a:pPr>
                        <a:lnSpc>
                          <a:spcPct val="107000"/>
                        </a:lnSpc>
                        <a:spcAft>
                          <a:spcPts val="0"/>
                        </a:spcAft>
                        <a:tabLst>
                          <a:tab pos="1076325" algn="l"/>
                        </a:tabLst>
                      </a:pPr>
                      <a:r>
                        <a:rPr lang="tr-TR" sz="1600" dirty="0">
                          <a:solidFill>
                            <a:schemeClr val="tx1"/>
                          </a:solidFill>
                          <a:effectLst/>
                        </a:rPr>
                        <a:t>Genel Toplam</a:t>
                      </a:r>
                      <a:endParaRPr lang="tr-T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600" b="1" dirty="0">
                          <a:effectLst/>
                        </a:rPr>
                        <a:t>3.555</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pic>
        <p:nvPicPr>
          <p:cNvPr id="3" name="Resim 2"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9" name="Resim 8"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22118957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958753"/>
            <a:ext cx="8229600" cy="1143000"/>
          </a:xfrm>
        </p:spPr>
        <p:txBody>
          <a:bodyPr/>
          <a:lstStyle/>
          <a:p>
            <a:r>
              <a:rPr lang="tr-TR" dirty="0" smtClean="0"/>
              <a:t>İşe Yerleştirmeler</a:t>
            </a:r>
            <a:endParaRPr lang="tr-TR" dirty="0"/>
          </a:p>
        </p:txBody>
      </p:sp>
      <p:sp>
        <p:nvSpPr>
          <p:cNvPr id="3" name="İçerik Yer Tutucusu 2"/>
          <p:cNvSpPr>
            <a:spLocks noGrp="1"/>
          </p:cNvSpPr>
          <p:nvPr>
            <p:ph idx="1"/>
          </p:nvPr>
        </p:nvSpPr>
        <p:spPr>
          <a:xfrm>
            <a:off x="457200" y="2229020"/>
            <a:ext cx="8229600" cy="3124944"/>
          </a:xfrm>
        </p:spPr>
        <p:txBody>
          <a:bodyPr>
            <a:normAutofit/>
          </a:bodyPr>
          <a:lstStyle/>
          <a:p>
            <a:pPr marL="0" indent="0" algn="just">
              <a:buNone/>
            </a:pPr>
            <a:r>
              <a:rPr lang="tr-TR" sz="1800" dirty="0" smtClean="0"/>
              <a:t>Aşağıdaki tabloda yer </a:t>
            </a:r>
            <a:r>
              <a:rPr lang="tr-TR" sz="1800" dirty="0"/>
              <a:t>alan yıllar itibariyle işe yerleştirme sayıları </a:t>
            </a:r>
            <a:r>
              <a:rPr lang="tr-TR" sz="1800" dirty="0" smtClean="0"/>
              <a:t>karşılaştırıldığında </a:t>
            </a:r>
            <a:r>
              <a:rPr lang="tr-TR" sz="1800" dirty="0"/>
              <a:t>2010 yılında 787 olan işe yerleştirme sayısı dört kattan fazla artarak 2013 yılında </a:t>
            </a:r>
            <a:r>
              <a:rPr lang="tr-TR" sz="1800" dirty="0" smtClean="0"/>
              <a:t>3.435’e çıktığı görülmektedir. 2014 </a:t>
            </a:r>
            <a:r>
              <a:rPr lang="tr-TR" sz="1800" dirty="0"/>
              <a:t>yılında ise büyük bir düşüşle </a:t>
            </a:r>
            <a:r>
              <a:rPr lang="tr-TR" sz="1800" dirty="0" smtClean="0"/>
              <a:t>1.706’ya </a:t>
            </a:r>
            <a:r>
              <a:rPr lang="tr-TR" sz="1800" dirty="0"/>
              <a:t>düştüğü görülmektedir. Söz konusu </a:t>
            </a:r>
            <a:r>
              <a:rPr lang="tr-TR" sz="1800" dirty="0" smtClean="0"/>
              <a:t>azalış kamudaki </a:t>
            </a:r>
            <a:r>
              <a:rPr lang="tr-TR" sz="1800" dirty="0"/>
              <a:t>işe yerleştirme </a:t>
            </a:r>
            <a:r>
              <a:rPr lang="tr-TR" sz="1800" dirty="0" smtClean="0"/>
              <a:t>sayılarının azalmasından kaynaklanmaktadır. 2012 </a:t>
            </a:r>
            <a:r>
              <a:rPr lang="tr-TR" sz="1800" dirty="0"/>
              <a:t>ve 2013 yıllarında kamudaki yoğun işe alım bu yıllarda işe yerleştirmeleri artırmıştır. 2015 yılının ilk altı aylık döneminde ise işe yerleştirme sayısı </a:t>
            </a:r>
            <a:r>
              <a:rPr lang="tr-TR" sz="1800" dirty="0" smtClean="0"/>
              <a:t>1.860 </a:t>
            </a:r>
            <a:r>
              <a:rPr lang="tr-TR" sz="1800" dirty="0"/>
              <a:t>olarak </a:t>
            </a:r>
            <a:r>
              <a:rPr lang="tr-TR" sz="1800" dirty="0" smtClean="0"/>
              <a:t>gerçekleşmiştir. İşe </a:t>
            </a:r>
            <a:r>
              <a:rPr lang="tr-TR" sz="1800" dirty="0"/>
              <a:t>yerleştirme rakamlarındaki belirgin artışın </a:t>
            </a:r>
            <a:r>
              <a:rPr lang="tr-TR" sz="1800" dirty="0" smtClean="0"/>
              <a:t>arkasında </a:t>
            </a:r>
            <a:r>
              <a:rPr lang="tr-TR" sz="1800" dirty="0"/>
              <a:t>aktif işgücü programları ve İŞKUR’un işgücü piyasasında aktif bir şekilde rol üstlenmesi yatmaktadır. Bunların neticesinde İŞKUR’un tercih </a:t>
            </a:r>
            <a:r>
              <a:rPr lang="tr-TR" sz="1800" dirty="0" smtClean="0"/>
              <a:t>edilirliği </a:t>
            </a:r>
            <a:r>
              <a:rPr lang="tr-TR" sz="1800" dirty="0"/>
              <a:t>hem kayıtlı işsiz göstergelerine hem de işe yerleştirme sayılarına yansımıştır. </a:t>
            </a:r>
          </a:p>
        </p:txBody>
      </p:sp>
      <p:pic>
        <p:nvPicPr>
          <p:cNvPr id="4" name="Resim 3"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16991645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12153916"/>
              </p:ext>
            </p:extLst>
          </p:nvPr>
        </p:nvGraphicFramePr>
        <p:xfrm>
          <a:off x="1259632" y="1268759"/>
          <a:ext cx="6552729" cy="4073880"/>
        </p:xfrm>
        <a:graphic>
          <a:graphicData uri="http://schemas.openxmlformats.org/drawingml/2006/table">
            <a:tbl>
              <a:tblPr firstRow="1" firstCol="1" bandRow="1">
                <a:tableStyleId>{5C22544A-7EE6-4342-B048-85BDC9FD1C3A}</a:tableStyleId>
              </a:tblPr>
              <a:tblGrid>
                <a:gridCol w="3269567"/>
                <a:gridCol w="1059720"/>
                <a:gridCol w="963877"/>
                <a:gridCol w="1259565"/>
              </a:tblGrid>
              <a:tr h="509235">
                <a:tc gridSpan="4">
                  <a:txBody>
                    <a:bodyPr/>
                    <a:lstStyle/>
                    <a:p>
                      <a:pPr>
                        <a:lnSpc>
                          <a:spcPct val="107000"/>
                        </a:lnSpc>
                        <a:spcAft>
                          <a:spcPts val="800"/>
                        </a:spcAft>
                        <a:tabLst>
                          <a:tab pos="609600" algn="l"/>
                        </a:tabLst>
                      </a:pPr>
                      <a:r>
                        <a:rPr lang="tr-TR" sz="1600" dirty="0">
                          <a:effectLst/>
                        </a:rPr>
                        <a:t>Yıllar İtibariyle Cinsiyete Göre İşe Yerleştirmeler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hMerge="1">
                  <a:txBody>
                    <a:bodyPr/>
                    <a:lstStyle/>
                    <a:p>
                      <a:endParaRPr lang="tr-TR"/>
                    </a:p>
                  </a:txBody>
                  <a:tcPr/>
                </a:tc>
                <a:tc hMerge="1">
                  <a:txBody>
                    <a:bodyPr/>
                    <a:lstStyle/>
                    <a:p>
                      <a:endParaRPr lang="tr-TR"/>
                    </a:p>
                  </a:txBody>
                  <a:tcPr/>
                </a:tc>
                <a:tc hMerge="1">
                  <a:txBody>
                    <a:bodyPr/>
                    <a:lstStyle/>
                    <a:p>
                      <a:endParaRPr lang="tr-TR"/>
                    </a:p>
                  </a:txBody>
                  <a:tcPr/>
                </a:tc>
              </a:tr>
              <a:tr h="509235">
                <a:tc>
                  <a:txBody>
                    <a:bodyPr/>
                    <a:lstStyle/>
                    <a:p>
                      <a:pPr>
                        <a:lnSpc>
                          <a:spcPct val="107000"/>
                        </a:lnSpc>
                        <a:spcAft>
                          <a:spcPts val="800"/>
                        </a:spcAft>
                        <a:tabLst>
                          <a:tab pos="609600" algn="l"/>
                        </a:tabLst>
                      </a:pPr>
                      <a:r>
                        <a:rPr lang="tr-TR" sz="1600" b="1" dirty="0">
                          <a:solidFill>
                            <a:schemeClr val="tx1"/>
                          </a:solidFill>
                          <a:effectLst/>
                        </a:rPr>
                        <a:t>Yıllar</a:t>
                      </a:r>
                      <a:endParaRPr lang="tr-TR"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tabLst>
                          <a:tab pos="609600" algn="l"/>
                        </a:tabLst>
                      </a:pPr>
                      <a:r>
                        <a:rPr lang="tr-TR" sz="1600" b="1">
                          <a:effectLst/>
                        </a:rPr>
                        <a:t>Erkek</a:t>
                      </a:r>
                      <a:endParaRPr lang="tr-TR" sz="1600" b="1">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600" b="1">
                          <a:effectLst/>
                        </a:rPr>
                        <a:t>Kadın</a:t>
                      </a:r>
                      <a:endParaRPr lang="tr-TR" sz="1600" b="1">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600" b="1" dirty="0">
                          <a:effectLst/>
                        </a:rPr>
                        <a:t>Toplam</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509235">
                <a:tc>
                  <a:txBody>
                    <a:bodyPr/>
                    <a:lstStyle/>
                    <a:p>
                      <a:pPr>
                        <a:lnSpc>
                          <a:spcPct val="107000"/>
                        </a:lnSpc>
                        <a:spcAft>
                          <a:spcPts val="800"/>
                        </a:spcAft>
                        <a:tabLst>
                          <a:tab pos="609600" algn="l"/>
                        </a:tabLst>
                      </a:pPr>
                      <a:r>
                        <a:rPr lang="tr-TR" sz="1600">
                          <a:effectLst/>
                        </a:rPr>
                        <a:t>2010</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tabLst>
                          <a:tab pos="609600" algn="l"/>
                        </a:tabLst>
                      </a:pPr>
                      <a:r>
                        <a:rPr lang="tr-TR" sz="1600">
                          <a:effectLst/>
                        </a:rPr>
                        <a:t>599</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tabLst>
                          <a:tab pos="609600" algn="l"/>
                        </a:tabLst>
                      </a:pPr>
                      <a:r>
                        <a:rPr lang="tr-TR" sz="1600">
                          <a:effectLst/>
                        </a:rPr>
                        <a:t>228</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600">
                          <a:effectLst/>
                        </a:rPr>
                        <a:t>787</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509235">
                <a:tc>
                  <a:txBody>
                    <a:bodyPr/>
                    <a:lstStyle/>
                    <a:p>
                      <a:pPr>
                        <a:lnSpc>
                          <a:spcPct val="107000"/>
                        </a:lnSpc>
                        <a:spcAft>
                          <a:spcPts val="800"/>
                        </a:spcAft>
                        <a:tabLst>
                          <a:tab pos="609600" algn="l"/>
                        </a:tabLst>
                      </a:pPr>
                      <a:r>
                        <a:rPr lang="tr-TR" sz="1600">
                          <a:effectLst/>
                        </a:rPr>
                        <a:t>2011</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tabLst>
                          <a:tab pos="609600" algn="l"/>
                        </a:tabLst>
                      </a:pPr>
                      <a:r>
                        <a:rPr lang="tr-TR" sz="1600">
                          <a:effectLst/>
                        </a:rPr>
                        <a:t>1.717</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tabLst>
                          <a:tab pos="609600" algn="l"/>
                        </a:tabLst>
                      </a:pPr>
                      <a:r>
                        <a:rPr lang="tr-TR" sz="1600">
                          <a:effectLst/>
                        </a:rPr>
                        <a:t>366</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600">
                          <a:effectLst/>
                        </a:rPr>
                        <a:t>2.083</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509235">
                <a:tc>
                  <a:txBody>
                    <a:bodyPr/>
                    <a:lstStyle/>
                    <a:p>
                      <a:pPr>
                        <a:lnSpc>
                          <a:spcPct val="107000"/>
                        </a:lnSpc>
                        <a:spcAft>
                          <a:spcPts val="800"/>
                        </a:spcAft>
                        <a:tabLst>
                          <a:tab pos="609600" algn="l"/>
                        </a:tabLst>
                      </a:pPr>
                      <a:r>
                        <a:rPr lang="tr-TR" sz="1600">
                          <a:effectLst/>
                        </a:rPr>
                        <a:t>2012</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tabLst>
                          <a:tab pos="609600" algn="l"/>
                        </a:tabLst>
                      </a:pPr>
                      <a:r>
                        <a:rPr lang="tr-TR" sz="1600">
                          <a:effectLst/>
                        </a:rPr>
                        <a:t>2.030</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tabLst>
                          <a:tab pos="609600" algn="l"/>
                        </a:tabLst>
                      </a:pPr>
                      <a:r>
                        <a:rPr lang="tr-TR" sz="1600">
                          <a:effectLst/>
                        </a:rPr>
                        <a:t>380</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600">
                          <a:effectLst/>
                        </a:rPr>
                        <a:t>2.410</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509235">
                <a:tc>
                  <a:txBody>
                    <a:bodyPr/>
                    <a:lstStyle/>
                    <a:p>
                      <a:pPr>
                        <a:lnSpc>
                          <a:spcPct val="107000"/>
                        </a:lnSpc>
                        <a:spcAft>
                          <a:spcPts val="800"/>
                        </a:spcAft>
                        <a:tabLst>
                          <a:tab pos="609600" algn="l"/>
                        </a:tabLst>
                      </a:pPr>
                      <a:r>
                        <a:rPr lang="tr-TR" sz="1600">
                          <a:effectLst/>
                        </a:rPr>
                        <a:t>2013</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tabLst>
                          <a:tab pos="609600" algn="l"/>
                        </a:tabLst>
                      </a:pPr>
                      <a:r>
                        <a:rPr lang="tr-TR" sz="1600">
                          <a:effectLst/>
                        </a:rPr>
                        <a:t>2.891</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tabLst>
                          <a:tab pos="609600" algn="l"/>
                        </a:tabLst>
                      </a:pPr>
                      <a:r>
                        <a:rPr lang="tr-TR" sz="1600">
                          <a:effectLst/>
                        </a:rPr>
                        <a:t>544</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600">
                          <a:effectLst/>
                        </a:rPr>
                        <a:t>3.435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509235">
                <a:tc>
                  <a:txBody>
                    <a:bodyPr/>
                    <a:lstStyle/>
                    <a:p>
                      <a:pPr>
                        <a:lnSpc>
                          <a:spcPct val="107000"/>
                        </a:lnSpc>
                        <a:spcAft>
                          <a:spcPts val="800"/>
                        </a:spcAft>
                        <a:tabLst>
                          <a:tab pos="609600" algn="l"/>
                        </a:tabLst>
                      </a:pPr>
                      <a:r>
                        <a:rPr lang="tr-TR" sz="1600" dirty="0">
                          <a:effectLst/>
                        </a:rPr>
                        <a:t>2014</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tabLst>
                          <a:tab pos="609600" algn="l"/>
                        </a:tabLst>
                      </a:pPr>
                      <a:r>
                        <a:rPr lang="tr-TR" sz="1600">
                          <a:effectLst/>
                        </a:rPr>
                        <a:t>1.531</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tabLst>
                          <a:tab pos="609600" algn="l"/>
                        </a:tabLst>
                      </a:pPr>
                      <a:r>
                        <a:rPr lang="tr-TR" sz="1600">
                          <a:effectLst/>
                        </a:rPr>
                        <a:t>175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600">
                          <a:effectLst/>
                        </a:rPr>
                        <a:t>1.706</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509235">
                <a:tc>
                  <a:txBody>
                    <a:bodyPr/>
                    <a:lstStyle/>
                    <a:p>
                      <a:pPr>
                        <a:lnSpc>
                          <a:spcPct val="107000"/>
                        </a:lnSpc>
                        <a:spcAft>
                          <a:spcPts val="800"/>
                        </a:spcAft>
                        <a:tabLst>
                          <a:tab pos="609600" algn="l"/>
                        </a:tabLst>
                      </a:pPr>
                      <a:r>
                        <a:rPr lang="tr-TR" sz="1600">
                          <a:effectLst/>
                        </a:rPr>
                        <a:t>2015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tabLst>
                          <a:tab pos="609600" algn="l"/>
                        </a:tabLst>
                      </a:pPr>
                      <a:r>
                        <a:rPr lang="tr-TR" sz="1600">
                          <a:effectLst/>
                        </a:rPr>
                        <a:t>1.591</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tabLst>
                          <a:tab pos="609600" algn="l"/>
                        </a:tabLst>
                      </a:pPr>
                      <a:r>
                        <a:rPr lang="tr-TR" sz="1600">
                          <a:effectLst/>
                        </a:rPr>
                        <a:t>269</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600" dirty="0">
                          <a:effectLst/>
                        </a:rPr>
                        <a:t>1.860</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bl>
          </a:graphicData>
        </a:graphic>
      </p:graphicFrame>
      <p:pic>
        <p:nvPicPr>
          <p:cNvPr id="3" name="Resim 2"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253832683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1"/>
            <a:ext cx="8229600" cy="3340967"/>
          </a:xfrm>
        </p:spPr>
        <p:txBody>
          <a:bodyPr>
            <a:normAutofit/>
          </a:bodyPr>
          <a:lstStyle/>
          <a:p>
            <a:pPr algn="just"/>
            <a:r>
              <a:rPr lang="tr-TR" sz="1900" dirty="0"/>
              <a:t>2015 yılının ilk altı ayında gerçekleşen işe yerleştirmelere meslek bazında </a:t>
            </a:r>
            <a:r>
              <a:rPr lang="tr-TR" sz="1900" dirty="0" smtClean="0"/>
              <a:t>bakıldığında </a:t>
            </a:r>
            <a:r>
              <a:rPr lang="tr-TR" sz="1900" dirty="0"/>
              <a:t>ilk iki sırada Beden İşçisi (Genel) ve Temizlik Görevlisi meslekleri yer almaktadır. Bu meslekleri </a:t>
            </a:r>
            <a:r>
              <a:rPr lang="tr-TR" sz="1900" dirty="0" smtClean="0"/>
              <a:t>sırasıyla </a:t>
            </a:r>
            <a:r>
              <a:rPr lang="tr-TR" sz="1900" dirty="0"/>
              <a:t>Şoför (Yük Taşıma), Diğer Teknisyen ve Teknikerler, Beden İşçisi (İnşaat</a:t>
            </a:r>
            <a:r>
              <a:rPr lang="tr-TR" sz="1900" dirty="0" smtClean="0"/>
              <a:t>), </a:t>
            </a:r>
            <a:r>
              <a:rPr lang="tr-TR" sz="1900" dirty="0"/>
              <a:t>Çöpçü, Büro İşçisi, Biyomedikal Cihaz Teknolojileri Servis Destek </a:t>
            </a:r>
            <a:r>
              <a:rPr lang="tr-TR" sz="1900" dirty="0" smtClean="0"/>
              <a:t>Elemanı, </a:t>
            </a:r>
            <a:r>
              <a:rPr lang="tr-TR" sz="1900" dirty="0"/>
              <a:t>Büro Memuru (Genel) ve Reyon Görevlisi meslekleri takip etmektedir. Kayıtlı işsiz, açık iş ve işe yerleştirme göstergelerinde yer alan mesleklere </a:t>
            </a:r>
            <a:r>
              <a:rPr lang="tr-TR" sz="1900" dirty="0" smtClean="0"/>
              <a:t>baktığımızda </a:t>
            </a:r>
            <a:r>
              <a:rPr lang="tr-TR" sz="1900" dirty="0"/>
              <a:t>işgücü piyasası tarafından talep edilen mesleklerle kayıtlı işsizlerin meslekler bazında örtüştüğü görülmektedir. Söz konusu durum işe yerleştirmelerin mesleklere göre dağılımında da </a:t>
            </a:r>
            <a:r>
              <a:rPr lang="tr-TR" sz="1900" dirty="0" smtClean="0"/>
              <a:t>kendini </a:t>
            </a:r>
            <a:r>
              <a:rPr lang="tr-TR" sz="1900" dirty="0"/>
              <a:t>göstermektedir. </a:t>
            </a:r>
          </a:p>
        </p:txBody>
      </p:sp>
      <p:pic>
        <p:nvPicPr>
          <p:cNvPr id="4" name="Resim 3"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14224949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862219013"/>
              </p:ext>
            </p:extLst>
          </p:nvPr>
        </p:nvGraphicFramePr>
        <p:xfrm>
          <a:off x="1132445" y="1337159"/>
          <a:ext cx="6912768" cy="3960450"/>
        </p:xfrm>
        <a:graphic>
          <a:graphicData uri="http://schemas.openxmlformats.org/drawingml/2006/table">
            <a:tbl>
              <a:tblPr firstRow="1" firstCol="1" bandRow="1">
                <a:tableStyleId>{5C22544A-7EE6-4342-B048-85BDC9FD1C3A}</a:tableStyleId>
              </a:tblPr>
              <a:tblGrid>
                <a:gridCol w="4970602"/>
                <a:gridCol w="1942166"/>
              </a:tblGrid>
              <a:tr h="304650">
                <a:tc gridSpan="2">
                  <a:txBody>
                    <a:bodyPr/>
                    <a:lstStyle/>
                    <a:p>
                      <a:pPr algn="ctr">
                        <a:lnSpc>
                          <a:spcPct val="107000"/>
                        </a:lnSpc>
                        <a:spcAft>
                          <a:spcPts val="0"/>
                        </a:spcAft>
                        <a:tabLst>
                          <a:tab pos="1076325" algn="l"/>
                        </a:tabLst>
                      </a:pPr>
                      <a:r>
                        <a:rPr lang="tr-TR" sz="1600" dirty="0">
                          <a:effectLst/>
                        </a:rPr>
                        <a:t>İşe Yerleştirmelerin Mesleklere Göre Dağılımı (2015)</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r>
              <a:tr h="304650">
                <a:tc>
                  <a:txBody>
                    <a:bodyPr/>
                    <a:lstStyle/>
                    <a:p>
                      <a:pPr>
                        <a:lnSpc>
                          <a:spcPct val="107000"/>
                        </a:lnSpc>
                        <a:spcAft>
                          <a:spcPts val="0"/>
                        </a:spcAft>
                        <a:tabLst>
                          <a:tab pos="1076325" algn="l"/>
                        </a:tabLst>
                      </a:pPr>
                      <a:r>
                        <a:rPr lang="tr-TR" sz="1600" dirty="0">
                          <a:solidFill>
                            <a:schemeClr val="tx1"/>
                          </a:solidFill>
                          <a:effectLst/>
                        </a:rPr>
                        <a:t>Meslek </a:t>
                      </a:r>
                      <a:endParaRPr lang="tr-T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b="1" dirty="0">
                          <a:solidFill>
                            <a:schemeClr val="tx1"/>
                          </a:solidFill>
                          <a:effectLst/>
                        </a:rPr>
                        <a:t>İşe Yerleştirme</a:t>
                      </a:r>
                      <a:endParaRPr lang="tr-TR"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04650">
                <a:tc>
                  <a:txBody>
                    <a:bodyPr/>
                    <a:lstStyle/>
                    <a:p>
                      <a:pPr>
                        <a:lnSpc>
                          <a:spcPct val="107000"/>
                        </a:lnSpc>
                        <a:spcAft>
                          <a:spcPts val="0"/>
                        </a:spcAft>
                        <a:tabLst>
                          <a:tab pos="1076325" algn="l"/>
                        </a:tabLst>
                      </a:pPr>
                      <a:r>
                        <a:rPr lang="tr-TR" sz="1600" dirty="0">
                          <a:effectLst/>
                        </a:rPr>
                        <a:t>Beden İşçisi (Genel)</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1.495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04650">
                <a:tc>
                  <a:txBody>
                    <a:bodyPr/>
                    <a:lstStyle/>
                    <a:p>
                      <a:pPr>
                        <a:lnSpc>
                          <a:spcPct val="107000"/>
                        </a:lnSpc>
                        <a:spcAft>
                          <a:spcPts val="0"/>
                        </a:spcAft>
                        <a:tabLst>
                          <a:tab pos="1076325" algn="l"/>
                        </a:tabLst>
                      </a:pPr>
                      <a:r>
                        <a:rPr lang="tr-TR" sz="1600">
                          <a:effectLst/>
                        </a:rPr>
                        <a:t>Temizlik Görevlisi</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197</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04650">
                <a:tc>
                  <a:txBody>
                    <a:bodyPr/>
                    <a:lstStyle/>
                    <a:p>
                      <a:pPr>
                        <a:lnSpc>
                          <a:spcPct val="107000"/>
                        </a:lnSpc>
                        <a:spcAft>
                          <a:spcPts val="0"/>
                        </a:spcAft>
                        <a:tabLst>
                          <a:tab pos="1076325" algn="l"/>
                        </a:tabLst>
                      </a:pPr>
                      <a:r>
                        <a:rPr lang="tr-TR" sz="1600">
                          <a:effectLst/>
                        </a:rPr>
                        <a:t>Şoför-Yük Taşıma</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37</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04650">
                <a:tc>
                  <a:txBody>
                    <a:bodyPr/>
                    <a:lstStyle/>
                    <a:p>
                      <a:pPr>
                        <a:lnSpc>
                          <a:spcPct val="107000"/>
                        </a:lnSpc>
                        <a:spcAft>
                          <a:spcPts val="0"/>
                        </a:spcAft>
                        <a:tabLst>
                          <a:tab pos="1076325" algn="l"/>
                        </a:tabLst>
                      </a:pPr>
                      <a:r>
                        <a:rPr lang="tr-TR" sz="1600">
                          <a:effectLst/>
                        </a:rPr>
                        <a:t>Diğer Teknisyen ve Teknikerler</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21</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04650">
                <a:tc>
                  <a:txBody>
                    <a:bodyPr/>
                    <a:lstStyle/>
                    <a:p>
                      <a:pPr>
                        <a:lnSpc>
                          <a:spcPct val="107000"/>
                        </a:lnSpc>
                        <a:spcAft>
                          <a:spcPts val="0"/>
                        </a:spcAft>
                        <a:tabLst>
                          <a:tab pos="1076325" algn="l"/>
                        </a:tabLst>
                      </a:pPr>
                      <a:r>
                        <a:rPr lang="tr-TR" sz="1600">
                          <a:effectLst/>
                        </a:rPr>
                        <a:t>Beden İşçisi (İnşaat)</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16</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04650">
                <a:tc>
                  <a:txBody>
                    <a:bodyPr/>
                    <a:lstStyle/>
                    <a:p>
                      <a:pPr>
                        <a:lnSpc>
                          <a:spcPct val="107000"/>
                        </a:lnSpc>
                        <a:spcAft>
                          <a:spcPts val="0"/>
                        </a:spcAft>
                        <a:tabLst>
                          <a:tab pos="1076325" algn="l"/>
                        </a:tabLst>
                      </a:pPr>
                      <a:r>
                        <a:rPr lang="tr-TR" sz="1600">
                          <a:effectLst/>
                        </a:rPr>
                        <a:t>Çöpçü </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15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04650">
                <a:tc>
                  <a:txBody>
                    <a:bodyPr/>
                    <a:lstStyle/>
                    <a:p>
                      <a:pPr>
                        <a:lnSpc>
                          <a:spcPct val="107000"/>
                        </a:lnSpc>
                        <a:spcAft>
                          <a:spcPts val="0"/>
                        </a:spcAft>
                        <a:tabLst>
                          <a:tab pos="1076325" algn="l"/>
                        </a:tabLst>
                      </a:pPr>
                      <a:r>
                        <a:rPr lang="tr-TR" sz="1600">
                          <a:effectLst/>
                        </a:rPr>
                        <a:t>Büro İşçisi</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13</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04650">
                <a:tc>
                  <a:txBody>
                    <a:bodyPr/>
                    <a:lstStyle/>
                    <a:p>
                      <a:pPr>
                        <a:lnSpc>
                          <a:spcPct val="107000"/>
                        </a:lnSpc>
                        <a:spcAft>
                          <a:spcPts val="0"/>
                        </a:spcAft>
                        <a:tabLst>
                          <a:tab pos="1076325" algn="l"/>
                        </a:tabLst>
                      </a:pPr>
                      <a:r>
                        <a:rPr lang="tr-TR" sz="1600">
                          <a:effectLst/>
                        </a:rPr>
                        <a:t>Biyomedikal Cihaz Teknolojileri Servis Destek Elemanı</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10</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04650">
                <a:tc>
                  <a:txBody>
                    <a:bodyPr/>
                    <a:lstStyle/>
                    <a:p>
                      <a:pPr>
                        <a:lnSpc>
                          <a:spcPct val="107000"/>
                        </a:lnSpc>
                        <a:spcAft>
                          <a:spcPts val="0"/>
                        </a:spcAft>
                        <a:tabLst>
                          <a:tab pos="1076325" algn="l"/>
                        </a:tabLst>
                      </a:pPr>
                      <a:r>
                        <a:rPr lang="tr-TR" sz="1600">
                          <a:effectLst/>
                        </a:rPr>
                        <a:t>Büro Memuru (Genel)</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dirty="0">
                          <a:effectLst/>
                        </a:rPr>
                        <a:t>8</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04650">
                <a:tc>
                  <a:txBody>
                    <a:bodyPr/>
                    <a:lstStyle/>
                    <a:p>
                      <a:pPr>
                        <a:lnSpc>
                          <a:spcPct val="107000"/>
                        </a:lnSpc>
                        <a:spcAft>
                          <a:spcPts val="0"/>
                        </a:spcAft>
                        <a:tabLst>
                          <a:tab pos="1076325" algn="l"/>
                        </a:tabLst>
                      </a:pPr>
                      <a:r>
                        <a:rPr lang="tr-TR" sz="1600">
                          <a:effectLst/>
                        </a:rPr>
                        <a:t>Reyon Görevlisi</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04650">
                <a:tc>
                  <a:txBody>
                    <a:bodyPr/>
                    <a:lstStyle/>
                    <a:p>
                      <a:pPr>
                        <a:lnSpc>
                          <a:spcPct val="107000"/>
                        </a:lnSpc>
                        <a:spcAft>
                          <a:spcPts val="0"/>
                        </a:spcAft>
                        <a:tabLst>
                          <a:tab pos="1076325" algn="l"/>
                        </a:tabLst>
                      </a:pPr>
                      <a:r>
                        <a:rPr lang="tr-TR" sz="1600" dirty="0">
                          <a:solidFill>
                            <a:schemeClr val="tx1"/>
                          </a:solidFill>
                          <a:effectLst/>
                        </a:rPr>
                        <a:t>Genel Toplam</a:t>
                      </a:r>
                      <a:endParaRPr lang="tr-T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b="1" dirty="0">
                          <a:effectLst/>
                        </a:rPr>
                        <a:t>1.860</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pic>
        <p:nvPicPr>
          <p:cNvPr id="3" name="Resim 2"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9303631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1004300"/>
            <a:ext cx="8229600" cy="1143000"/>
          </a:xfrm>
        </p:spPr>
        <p:txBody>
          <a:bodyPr/>
          <a:lstStyle/>
          <a:p>
            <a:r>
              <a:rPr lang="tr-TR" dirty="0" smtClean="0"/>
              <a:t>İşsizlik Ödeneği</a:t>
            </a:r>
            <a:endParaRPr lang="tr-TR" dirty="0"/>
          </a:p>
        </p:txBody>
      </p:sp>
      <p:sp>
        <p:nvSpPr>
          <p:cNvPr id="3" name="İçerik Yer Tutucusu 2"/>
          <p:cNvSpPr>
            <a:spLocks noGrp="1"/>
          </p:cNvSpPr>
          <p:nvPr>
            <p:ph idx="1"/>
          </p:nvPr>
        </p:nvSpPr>
        <p:spPr>
          <a:xfrm>
            <a:off x="509592" y="2348880"/>
            <a:ext cx="8229600" cy="2692895"/>
          </a:xfrm>
        </p:spPr>
        <p:txBody>
          <a:bodyPr>
            <a:normAutofit/>
          </a:bodyPr>
          <a:lstStyle/>
          <a:p>
            <a:pPr algn="just"/>
            <a:r>
              <a:rPr lang="tr-TR" sz="1900" dirty="0"/>
              <a:t>İşsizlik </a:t>
            </a:r>
            <a:r>
              <a:rPr lang="tr-TR" sz="1900" dirty="0" smtClean="0"/>
              <a:t>sigortası </a:t>
            </a:r>
            <a:r>
              <a:rPr lang="tr-TR" sz="1900" dirty="0"/>
              <a:t>kişinin bir işyerinde </a:t>
            </a:r>
            <a:r>
              <a:rPr lang="tr-TR" sz="1900" dirty="0" smtClean="0"/>
              <a:t>çalışırken </a:t>
            </a:r>
            <a:r>
              <a:rPr lang="tr-TR" sz="1900" dirty="0"/>
              <a:t>çalışma istek, yetenek, sağlık ve yeterliliğinde olmasına </a:t>
            </a:r>
            <a:r>
              <a:rPr lang="tr-TR" sz="1900" dirty="0" smtClean="0"/>
              <a:t>rağmen </a:t>
            </a:r>
            <a:r>
              <a:rPr lang="tr-TR" sz="1900" dirty="0"/>
              <a:t>kendi istek ve kusuru dışında işini kaybetmesi halinde uğradıkları gelir kayıplarını kısmen de olsa karşılayabilmek </a:t>
            </a:r>
            <a:r>
              <a:rPr lang="tr-TR" sz="1900" dirty="0" smtClean="0"/>
              <a:t>için </a:t>
            </a:r>
            <a:r>
              <a:rPr lang="tr-TR" sz="1900" dirty="0"/>
              <a:t>sigortacılık tekniği ile faaliyet gösteren sigorta koludur. Muş ilinde </a:t>
            </a:r>
            <a:r>
              <a:rPr lang="tr-TR" sz="1900" dirty="0" smtClean="0"/>
              <a:t>2014 yılında 1.131 kişi </a:t>
            </a:r>
            <a:r>
              <a:rPr lang="tr-TR" sz="1900" dirty="0"/>
              <a:t>işsizlik ödeneği almaya hak kazanmıştır. İşsizlik ödeneğini hak eden sayısı yıllar itibari ile </a:t>
            </a:r>
            <a:r>
              <a:rPr lang="tr-TR" sz="1900" dirty="0" smtClean="0"/>
              <a:t>artış göstermektedir.</a:t>
            </a:r>
            <a:endParaRPr lang="tr-TR" sz="1900" dirty="0"/>
          </a:p>
        </p:txBody>
      </p:sp>
      <p:pic>
        <p:nvPicPr>
          <p:cNvPr id="4" name="Resim 3"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9816893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464522299"/>
              </p:ext>
            </p:extLst>
          </p:nvPr>
        </p:nvGraphicFramePr>
        <p:xfrm>
          <a:off x="971600" y="1340765"/>
          <a:ext cx="7056784" cy="3672410"/>
        </p:xfrm>
        <a:graphic>
          <a:graphicData uri="http://schemas.openxmlformats.org/drawingml/2006/table">
            <a:tbl>
              <a:tblPr firstRow="1" firstCol="1" bandRow="1">
                <a:tableStyleId>{5C22544A-7EE6-4342-B048-85BDC9FD1C3A}</a:tableStyleId>
              </a:tblPr>
              <a:tblGrid>
                <a:gridCol w="3418592"/>
                <a:gridCol w="3638192"/>
              </a:tblGrid>
              <a:tr h="524630">
                <a:tc gridSpan="2">
                  <a:txBody>
                    <a:bodyPr/>
                    <a:lstStyle/>
                    <a:p>
                      <a:pPr algn="ctr">
                        <a:lnSpc>
                          <a:spcPct val="107000"/>
                        </a:lnSpc>
                        <a:spcAft>
                          <a:spcPts val="0"/>
                        </a:spcAft>
                        <a:tabLst>
                          <a:tab pos="1076325" algn="l"/>
                        </a:tabLst>
                      </a:pPr>
                      <a:r>
                        <a:rPr lang="tr-TR" sz="1600" dirty="0" smtClean="0">
                          <a:effectLst/>
                        </a:rPr>
                        <a:t>Yıllar İtibariyle</a:t>
                      </a:r>
                      <a:r>
                        <a:rPr lang="tr-TR" sz="1600" baseline="0" dirty="0" smtClean="0">
                          <a:effectLst/>
                        </a:rPr>
                        <a:t> İşsizlik Ödeneğine Başvuran ve Hak Eden Sayısı </a:t>
                      </a:r>
                      <a:r>
                        <a:rPr lang="tr-TR" sz="1600" dirty="0" smtClean="0">
                          <a:effectLst/>
                        </a:rPr>
                        <a:t>(2014)</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r>
              <a:tr h="524630">
                <a:tc>
                  <a:txBody>
                    <a:bodyPr/>
                    <a:lstStyle/>
                    <a:p>
                      <a:pPr>
                        <a:lnSpc>
                          <a:spcPct val="107000"/>
                        </a:lnSpc>
                        <a:spcAft>
                          <a:spcPts val="0"/>
                        </a:spcAft>
                        <a:tabLst>
                          <a:tab pos="1076325" algn="l"/>
                        </a:tabLst>
                      </a:pPr>
                      <a:r>
                        <a:rPr lang="tr-TR" sz="1600" dirty="0">
                          <a:solidFill>
                            <a:schemeClr val="tx1"/>
                          </a:solidFill>
                          <a:effectLst/>
                        </a:rPr>
                        <a:t>Yıllar</a:t>
                      </a:r>
                      <a:endParaRPr lang="tr-T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b="1" dirty="0">
                          <a:effectLst/>
                        </a:rPr>
                        <a:t>Hak Eden Sayısı</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24630">
                <a:tc>
                  <a:txBody>
                    <a:bodyPr/>
                    <a:lstStyle/>
                    <a:p>
                      <a:pPr>
                        <a:lnSpc>
                          <a:spcPct val="107000"/>
                        </a:lnSpc>
                        <a:spcAft>
                          <a:spcPts val="0"/>
                        </a:spcAft>
                        <a:tabLst>
                          <a:tab pos="1076325" algn="l"/>
                        </a:tabLst>
                      </a:pPr>
                      <a:r>
                        <a:rPr lang="tr-TR" sz="1600">
                          <a:effectLst/>
                        </a:rPr>
                        <a:t>2014</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1.131</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24630">
                <a:tc>
                  <a:txBody>
                    <a:bodyPr/>
                    <a:lstStyle/>
                    <a:p>
                      <a:pPr>
                        <a:lnSpc>
                          <a:spcPct val="107000"/>
                        </a:lnSpc>
                        <a:spcAft>
                          <a:spcPts val="0"/>
                        </a:spcAft>
                        <a:tabLst>
                          <a:tab pos="1076325" algn="l"/>
                        </a:tabLst>
                      </a:pPr>
                      <a:r>
                        <a:rPr lang="tr-TR" sz="1600">
                          <a:effectLst/>
                        </a:rPr>
                        <a:t>2013</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598</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24630">
                <a:tc>
                  <a:txBody>
                    <a:bodyPr/>
                    <a:lstStyle/>
                    <a:p>
                      <a:pPr>
                        <a:lnSpc>
                          <a:spcPct val="107000"/>
                        </a:lnSpc>
                        <a:spcAft>
                          <a:spcPts val="0"/>
                        </a:spcAft>
                        <a:tabLst>
                          <a:tab pos="1076325" algn="l"/>
                        </a:tabLst>
                      </a:pPr>
                      <a:r>
                        <a:rPr lang="tr-TR" sz="1600">
                          <a:effectLst/>
                        </a:rPr>
                        <a:t>2012</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432</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24630">
                <a:tc>
                  <a:txBody>
                    <a:bodyPr/>
                    <a:lstStyle/>
                    <a:p>
                      <a:pPr>
                        <a:lnSpc>
                          <a:spcPct val="107000"/>
                        </a:lnSpc>
                        <a:spcAft>
                          <a:spcPts val="0"/>
                        </a:spcAft>
                        <a:tabLst>
                          <a:tab pos="1076325" algn="l"/>
                        </a:tabLst>
                      </a:pPr>
                      <a:r>
                        <a:rPr lang="tr-TR" sz="1600">
                          <a:effectLst/>
                        </a:rPr>
                        <a:t>2011</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354</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24630">
                <a:tc>
                  <a:txBody>
                    <a:bodyPr/>
                    <a:lstStyle/>
                    <a:p>
                      <a:pPr>
                        <a:lnSpc>
                          <a:spcPct val="107000"/>
                        </a:lnSpc>
                        <a:spcAft>
                          <a:spcPts val="0"/>
                        </a:spcAft>
                        <a:tabLst>
                          <a:tab pos="1076325" algn="l"/>
                        </a:tabLst>
                      </a:pPr>
                      <a:r>
                        <a:rPr lang="tr-TR" sz="1600">
                          <a:effectLst/>
                        </a:rPr>
                        <a:t>2010</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dirty="0">
                          <a:effectLst/>
                        </a:rPr>
                        <a:t>363</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pic>
        <p:nvPicPr>
          <p:cNvPr id="3" name="Resim 2"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15717547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1"/>
            <a:ext cx="8229600" cy="2548880"/>
          </a:xfrm>
        </p:spPr>
        <p:txBody>
          <a:bodyPr>
            <a:normAutofit/>
          </a:bodyPr>
          <a:lstStyle/>
          <a:p>
            <a:pPr algn="just"/>
            <a:r>
              <a:rPr lang="tr-TR" sz="1900" dirty="0" smtClean="0"/>
              <a:t>Aşağıdaki tabloda 2015 yılının ilk 6 ayına ait işsizlik ödeneği hak eden kişilerin verileri yer almaktadır. Buna göre mesleklere </a:t>
            </a:r>
            <a:r>
              <a:rPr lang="tr-TR" sz="1900" dirty="0"/>
              <a:t>göre işsizlik ödeneğini hak edenlerin en çok nitelik gerektirmeyen mesleklerde olduğu tespit edilmiştir. Diğer mesleklerde ise işsizlik ödeneğini hak edenlerin sayılarının birbirlerine yakın değerler olduğu görülmektedir. Bu durum meslek sahibi olan kişilerin daha az iş kaybına uğradıklarını veya kişilerin çalıştıkları işlerden memnun olduklarını ifade etmektedir. </a:t>
            </a:r>
          </a:p>
        </p:txBody>
      </p:sp>
      <p:pic>
        <p:nvPicPr>
          <p:cNvPr id="4" name="Resim 3"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9258260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892295700"/>
              </p:ext>
            </p:extLst>
          </p:nvPr>
        </p:nvGraphicFramePr>
        <p:xfrm>
          <a:off x="1259632" y="1268760"/>
          <a:ext cx="6552728" cy="4076043"/>
        </p:xfrm>
        <a:graphic>
          <a:graphicData uri="http://schemas.openxmlformats.org/drawingml/2006/table">
            <a:tbl>
              <a:tblPr firstRow="1" firstCol="1" bandRow="1">
                <a:tableStyleId>{5C22544A-7EE6-4342-B048-85BDC9FD1C3A}</a:tableStyleId>
              </a:tblPr>
              <a:tblGrid>
                <a:gridCol w="4199039"/>
                <a:gridCol w="2353689"/>
              </a:tblGrid>
              <a:tr h="273400">
                <a:tc gridSpan="2">
                  <a:txBody>
                    <a:bodyPr/>
                    <a:lstStyle/>
                    <a:p>
                      <a:pPr algn="ctr">
                        <a:lnSpc>
                          <a:spcPct val="107000"/>
                        </a:lnSpc>
                        <a:spcAft>
                          <a:spcPts val="0"/>
                        </a:spcAft>
                        <a:tabLst>
                          <a:tab pos="1076325" algn="l"/>
                        </a:tabLst>
                      </a:pPr>
                      <a:r>
                        <a:rPr lang="tr-TR" sz="1600" dirty="0">
                          <a:effectLst/>
                        </a:rPr>
                        <a:t>İşsizlik Ödeneği Hak Edenlerin Mesleklere Göre Dağılımı (2015)</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r>
              <a:tr h="478253">
                <a:tc>
                  <a:txBody>
                    <a:bodyPr/>
                    <a:lstStyle/>
                    <a:p>
                      <a:pPr>
                        <a:lnSpc>
                          <a:spcPct val="107000"/>
                        </a:lnSpc>
                        <a:spcAft>
                          <a:spcPts val="0"/>
                        </a:spcAft>
                        <a:tabLst>
                          <a:tab pos="1076325" algn="l"/>
                        </a:tabLst>
                      </a:pPr>
                      <a:r>
                        <a:rPr lang="tr-TR" sz="1600" dirty="0">
                          <a:solidFill>
                            <a:schemeClr val="tx1"/>
                          </a:solidFill>
                          <a:effectLst/>
                        </a:rPr>
                        <a:t>Meslekler</a:t>
                      </a:r>
                      <a:endParaRPr lang="tr-T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b="1" dirty="0">
                          <a:effectLst/>
                        </a:rPr>
                        <a:t>İşsizlik Ödeneği Hak Edenler</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3400">
                <a:tc>
                  <a:txBody>
                    <a:bodyPr/>
                    <a:lstStyle/>
                    <a:p>
                      <a:pPr>
                        <a:lnSpc>
                          <a:spcPct val="107000"/>
                        </a:lnSpc>
                        <a:spcAft>
                          <a:spcPts val="0"/>
                        </a:spcAft>
                        <a:tabLst>
                          <a:tab pos="1076325" algn="l"/>
                        </a:tabLst>
                      </a:pPr>
                      <a:r>
                        <a:rPr lang="tr-TR" sz="1600">
                          <a:effectLst/>
                        </a:rPr>
                        <a:t>Diğer Meslekler </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175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3400">
                <a:tc>
                  <a:txBody>
                    <a:bodyPr/>
                    <a:lstStyle/>
                    <a:p>
                      <a:pPr>
                        <a:lnSpc>
                          <a:spcPct val="107000"/>
                        </a:lnSpc>
                        <a:spcAft>
                          <a:spcPts val="0"/>
                        </a:spcAft>
                        <a:tabLst>
                          <a:tab pos="1076325" algn="l"/>
                        </a:tabLst>
                      </a:pPr>
                      <a:r>
                        <a:rPr lang="tr-TR" sz="1600">
                          <a:effectLst/>
                        </a:rPr>
                        <a:t>Beden İşçisi (Genel)</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117</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3400">
                <a:tc>
                  <a:txBody>
                    <a:bodyPr/>
                    <a:lstStyle/>
                    <a:p>
                      <a:pPr>
                        <a:lnSpc>
                          <a:spcPct val="107000"/>
                        </a:lnSpc>
                        <a:spcAft>
                          <a:spcPts val="0"/>
                        </a:spcAft>
                        <a:tabLst>
                          <a:tab pos="1076325" algn="l"/>
                        </a:tabLst>
                      </a:pPr>
                      <a:r>
                        <a:rPr lang="tr-TR" sz="1600">
                          <a:effectLst/>
                        </a:rPr>
                        <a:t>Büro Memuru (Genel)</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21</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3400">
                <a:tc>
                  <a:txBody>
                    <a:bodyPr/>
                    <a:lstStyle/>
                    <a:p>
                      <a:pPr>
                        <a:lnSpc>
                          <a:spcPct val="107000"/>
                        </a:lnSpc>
                        <a:spcAft>
                          <a:spcPts val="0"/>
                        </a:spcAft>
                        <a:tabLst>
                          <a:tab pos="1076325" algn="l"/>
                        </a:tabLst>
                      </a:pPr>
                      <a:r>
                        <a:rPr lang="tr-TR" sz="1600">
                          <a:effectLst/>
                        </a:rPr>
                        <a:t>Beden İşçisi (Temizlik)</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dirty="0">
                          <a:effectLst/>
                        </a:rPr>
                        <a:t>19</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3400">
                <a:tc>
                  <a:txBody>
                    <a:bodyPr/>
                    <a:lstStyle/>
                    <a:p>
                      <a:pPr>
                        <a:lnSpc>
                          <a:spcPct val="107000"/>
                        </a:lnSpc>
                        <a:spcAft>
                          <a:spcPts val="0"/>
                        </a:spcAft>
                        <a:tabLst>
                          <a:tab pos="1076325" algn="l"/>
                        </a:tabLst>
                      </a:pPr>
                      <a:r>
                        <a:rPr lang="tr-TR" sz="1600">
                          <a:effectLst/>
                        </a:rPr>
                        <a:t>Temizlik Görevlisi</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10</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3400">
                <a:tc>
                  <a:txBody>
                    <a:bodyPr/>
                    <a:lstStyle/>
                    <a:p>
                      <a:pPr>
                        <a:lnSpc>
                          <a:spcPct val="107000"/>
                        </a:lnSpc>
                        <a:spcAft>
                          <a:spcPts val="0"/>
                        </a:spcAft>
                        <a:tabLst>
                          <a:tab pos="1076325" algn="l"/>
                        </a:tabLst>
                      </a:pPr>
                      <a:r>
                        <a:rPr lang="tr-TR" sz="1600" dirty="0">
                          <a:effectLst/>
                        </a:rPr>
                        <a:t>Şoför-Yük Taşıma</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9</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3400">
                <a:tc>
                  <a:txBody>
                    <a:bodyPr/>
                    <a:lstStyle/>
                    <a:p>
                      <a:pPr>
                        <a:lnSpc>
                          <a:spcPct val="107000"/>
                        </a:lnSpc>
                        <a:spcAft>
                          <a:spcPts val="0"/>
                        </a:spcAft>
                        <a:tabLst>
                          <a:tab pos="1076325" algn="l"/>
                        </a:tabLst>
                      </a:pPr>
                      <a:r>
                        <a:rPr lang="tr-TR" sz="1600">
                          <a:effectLst/>
                        </a:rPr>
                        <a:t>Aşçı</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dirty="0">
                          <a:effectLst/>
                        </a:rPr>
                        <a:t>6</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3400">
                <a:tc>
                  <a:txBody>
                    <a:bodyPr/>
                    <a:lstStyle/>
                    <a:p>
                      <a:pPr>
                        <a:lnSpc>
                          <a:spcPct val="107000"/>
                        </a:lnSpc>
                        <a:spcAft>
                          <a:spcPts val="0"/>
                        </a:spcAft>
                        <a:tabLst>
                          <a:tab pos="1076325" algn="l"/>
                        </a:tabLst>
                      </a:pPr>
                      <a:r>
                        <a:rPr lang="tr-TR" sz="1600">
                          <a:effectLst/>
                        </a:rPr>
                        <a:t>Ağır Kamyon Şoförü</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6</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3400">
                <a:tc>
                  <a:txBody>
                    <a:bodyPr/>
                    <a:lstStyle/>
                    <a:p>
                      <a:pPr>
                        <a:lnSpc>
                          <a:spcPct val="107000"/>
                        </a:lnSpc>
                        <a:spcAft>
                          <a:spcPts val="0"/>
                        </a:spcAft>
                        <a:tabLst>
                          <a:tab pos="1076325" algn="l"/>
                        </a:tabLst>
                      </a:pPr>
                      <a:r>
                        <a:rPr lang="tr-TR" sz="1600">
                          <a:effectLst/>
                        </a:rPr>
                        <a:t>Diğer Büro Memurları</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3400">
                <a:tc>
                  <a:txBody>
                    <a:bodyPr/>
                    <a:lstStyle/>
                    <a:p>
                      <a:pPr>
                        <a:lnSpc>
                          <a:spcPct val="107000"/>
                        </a:lnSpc>
                        <a:spcAft>
                          <a:spcPts val="0"/>
                        </a:spcAft>
                        <a:tabLst>
                          <a:tab pos="1076325" algn="l"/>
                        </a:tabLst>
                      </a:pPr>
                      <a:r>
                        <a:rPr lang="tr-TR" sz="1600">
                          <a:effectLst/>
                        </a:rPr>
                        <a:t>Kalorifer Ateşçisi (Katı ve Sıvı Yakıt)</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3400">
                <a:tc>
                  <a:txBody>
                    <a:bodyPr/>
                    <a:lstStyle/>
                    <a:p>
                      <a:pPr>
                        <a:lnSpc>
                          <a:spcPct val="107000"/>
                        </a:lnSpc>
                        <a:spcAft>
                          <a:spcPts val="0"/>
                        </a:spcAft>
                        <a:tabLst>
                          <a:tab pos="1076325" algn="l"/>
                        </a:tabLst>
                      </a:pPr>
                      <a:r>
                        <a:rPr lang="tr-TR" sz="1600">
                          <a:effectLst/>
                        </a:rPr>
                        <a:t>Şoför (Yolcu Taşıma)</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a:effectLst/>
                        </a:rPr>
                        <a:t>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3400">
                <a:tc>
                  <a:txBody>
                    <a:bodyPr/>
                    <a:lstStyle/>
                    <a:p>
                      <a:pPr>
                        <a:lnSpc>
                          <a:spcPct val="107000"/>
                        </a:lnSpc>
                        <a:spcAft>
                          <a:spcPts val="0"/>
                        </a:spcAft>
                        <a:tabLst>
                          <a:tab pos="1076325" algn="l"/>
                        </a:tabLst>
                      </a:pPr>
                      <a:r>
                        <a:rPr lang="tr-TR" sz="1600" dirty="0">
                          <a:solidFill>
                            <a:schemeClr val="tx1"/>
                          </a:solidFill>
                          <a:effectLst/>
                        </a:rPr>
                        <a:t>Genel Toplam</a:t>
                      </a:r>
                      <a:endParaRPr lang="tr-T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600" b="1" dirty="0">
                          <a:effectLst/>
                        </a:rPr>
                        <a:t>377</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pic>
        <p:nvPicPr>
          <p:cNvPr id="3" name="Resim 2"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2603738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571612"/>
            <a:ext cx="8229600" cy="4714908"/>
          </a:xfrm>
        </p:spPr>
        <p:txBody>
          <a:bodyPr>
            <a:normAutofit/>
          </a:bodyPr>
          <a:lstStyle/>
          <a:p>
            <a:pPr algn="ctr">
              <a:buNone/>
            </a:pPr>
            <a:r>
              <a:rPr lang="tr-TR" sz="2000" b="1" i="1" dirty="0"/>
              <a:t>Kadın İstihdamı;</a:t>
            </a:r>
          </a:p>
          <a:p>
            <a:pPr algn="ctr">
              <a:buNone/>
            </a:pPr>
            <a:endParaRPr lang="tr-TR" sz="2000" b="1" i="1" dirty="0"/>
          </a:p>
          <a:p>
            <a:pPr algn="just">
              <a:buFont typeface="Wingdings" pitchFamily="2" charset="2"/>
              <a:buChar char="q"/>
            </a:pPr>
            <a:r>
              <a:rPr lang="tr-TR" sz="2000" dirty="0"/>
              <a:t>Bireysel anlamda ekonomik özgürlük, özgüven, kişisel gelişim, daha fazla söz sahibi olma demektir.</a:t>
            </a:r>
          </a:p>
          <a:p>
            <a:pPr algn="just">
              <a:buFont typeface="Wingdings" pitchFamily="2" charset="2"/>
              <a:buChar char="q"/>
            </a:pPr>
            <a:r>
              <a:rPr lang="tr-TR" sz="2000" dirty="0"/>
              <a:t>Makro düzeyde ise işgücü potansiyelinden tam kapasite yararlanılmasına olanak tanıdığı için kalkınmanın önemli bileşenlerindendir. </a:t>
            </a:r>
          </a:p>
          <a:p>
            <a:pPr algn="just">
              <a:buFont typeface="Wingdings" pitchFamily="2" charset="2"/>
              <a:buChar char="q"/>
            </a:pPr>
            <a:r>
              <a:rPr lang="tr-TR" sz="2000" dirty="0"/>
              <a:t> Ekonomik büyümenin sağlanması, yoksulluğun azaltılması, toplumsal refahın güçlendirilmesi ve sürdürülebilir kalkınmanın elde edilmesinde son derece önemli bir paya sahiptir. </a:t>
            </a:r>
          </a:p>
        </p:txBody>
      </p:sp>
      <p:pic>
        <p:nvPicPr>
          <p:cNvPr id="4" name="Resim 3"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0969" y="1268760"/>
            <a:ext cx="8229600" cy="940966"/>
          </a:xfrm>
        </p:spPr>
        <p:txBody>
          <a:bodyPr>
            <a:normAutofit fontScale="90000"/>
          </a:bodyPr>
          <a:lstStyle/>
          <a:p>
            <a:r>
              <a:rPr lang="tr-TR" dirty="0" smtClean="0"/>
              <a:t>Muş’ta Çalışanların Sektörlere ve Cinsiyete Göre Dağılımı</a:t>
            </a:r>
            <a:endParaRPr lang="tr-TR" dirty="0"/>
          </a:p>
        </p:txBody>
      </p:sp>
      <p:sp>
        <p:nvSpPr>
          <p:cNvPr id="3" name="İçerik Yer Tutucusu 2"/>
          <p:cNvSpPr>
            <a:spLocks noGrp="1"/>
          </p:cNvSpPr>
          <p:nvPr>
            <p:ph idx="1"/>
          </p:nvPr>
        </p:nvSpPr>
        <p:spPr>
          <a:xfrm>
            <a:off x="460969" y="2636912"/>
            <a:ext cx="8229600" cy="2404864"/>
          </a:xfrm>
        </p:spPr>
        <p:txBody>
          <a:bodyPr>
            <a:normAutofit/>
          </a:bodyPr>
          <a:lstStyle/>
          <a:p>
            <a:pPr algn="just"/>
            <a:r>
              <a:rPr lang="tr-TR" sz="1900" dirty="0"/>
              <a:t>Muş’ta en fazla çalışan Toptan ve Perakende Ticaret, İmalat ve İnşaat sektörlerindedir. Çalışanların yüzde %</a:t>
            </a:r>
            <a:r>
              <a:rPr lang="tr-TR" sz="1900" dirty="0" smtClean="0"/>
              <a:t>49’u </a:t>
            </a:r>
            <a:r>
              <a:rPr lang="tr-TR" sz="1900" dirty="0"/>
              <a:t>bu sektörlerdedir. Erkeklerde en fazla çalışılan sektörlerin sıralaması aynı iken kadınlarda en fazla </a:t>
            </a:r>
            <a:r>
              <a:rPr lang="tr-TR" sz="1900" dirty="0" smtClean="0"/>
              <a:t>İmalat, </a:t>
            </a:r>
            <a:r>
              <a:rPr lang="tr-TR" sz="1900" dirty="0"/>
              <a:t>daha sonra sırası ile Toptan ve Perakende Ticaret ile İnsan sağlığı ve sosyal hizmet </a:t>
            </a:r>
            <a:r>
              <a:rPr lang="tr-TR" sz="1900" dirty="0" smtClean="0"/>
              <a:t>faaliyetleri gelmektedir. </a:t>
            </a:r>
            <a:r>
              <a:rPr lang="tr-TR" sz="1900" dirty="0"/>
              <a:t>Muş’ta </a:t>
            </a:r>
            <a:r>
              <a:rPr lang="tr-TR" sz="1900" dirty="0" smtClean="0"/>
              <a:t>Finans </a:t>
            </a:r>
            <a:r>
              <a:rPr lang="tr-TR" sz="1900" dirty="0"/>
              <a:t>ve Sigorta Faaliyetleri sektöründe </a:t>
            </a:r>
            <a:r>
              <a:rPr lang="tr-TR" sz="1900" dirty="0" smtClean="0"/>
              <a:t>kadın </a:t>
            </a:r>
            <a:r>
              <a:rPr lang="tr-TR" sz="1900" dirty="0"/>
              <a:t>çalışan yoktur. En </a:t>
            </a:r>
            <a:r>
              <a:rPr lang="tr-TR" sz="1900" dirty="0" smtClean="0"/>
              <a:t>az </a:t>
            </a:r>
            <a:r>
              <a:rPr lang="tr-TR" sz="1900" dirty="0"/>
              <a:t>çalışanı olan sektörler ise işyeri sayısı ile bağlantılıdır. İşyeri sayısı en az olan sektörlerde çalışan sayısı da azdır. </a:t>
            </a:r>
          </a:p>
        </p:txBody>
      </p:sp>
      <p:pic>
        <p:nvPicPr>
          <p:cNvPr id="4" name="Resim 3"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33836659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923838925"/>
              </p:ext>
            </p:extLst>
          </p:nvPr>
        </p:nvGraphicFramePr>
        <p:xfrm>
          <a:off x="1331640" y="1159619"/>
          <a:ext cx="6840759" cy="4159194"/>
        </p:xfrm>
        <a:graphic>
          <a:graphicData uri="http://schemas.openxmlformats.org/drawingml/2006/table">
            <a:tbl>
              <a:tblPr firstRow="1" firstCol="1" bandRow="1">
                <a:tableStyleId>{5C22544A-7EE6-4342-B048-85BDC9FD1C3A}</a:tableStyleId>
              </a:tblPr>
              <a:tblGrid>
                <a:gridCol w="3908852"/>
                <a:gridCol w="771668"/>
                <a:gridCol w="654398"/>
                <a:gridCol w="1505841"/>
              </a:tblGrid>
              <a:tr h="223647">
                <a:tc>
                  <a:txBody>
                    <a:bodyPr/>
                    <a:lstStyle/>
                    <a:p>
                      <a:pPr>
                        <a:lnSpc>
                          <a:spcPct val="107000"/>
                        </a:lnSpc>
                        <a:spcAft>
                          <a:spcPts val="800"/>
                        </a:spcAft>
                        <a:tabLst>
                          <a:tab pos="609600" algn="l"/>
                        </a:tabLst>
                      </a:pPr>
                      <a:r>
                        <a:rPr lang="tr-TR" sz="1300" dirty="0">
                          <a:solidFill>
                            <a:schemeClr val="tx1"/>
                          </a:solidFill>
                          <a:effectLst/>
                        </a:rPr>
                        <a:t>Sektörler</a:t>
                      </a:r>
                      <a:endParaRPr lang="tr-TR"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gridSpan="3">
                  <a:txBody>
                    <a:bodyPr/>
                    <a:lstStyle/>
                    <a:p>
                      <a:pPr>
                        <a:lnSpc>
                          <a:spcPct val="107000"/>
                        </a:lnSpc>
                        <a:spcAft>
                          <a:spcPts val="800"/>
                        </a:spcAft>
                        <a:tabLst>
                          <a:tab pos="609600" algn="l"/>
                        </a:tabLst>
                      </a:pPr>
                      <a:r>
                        <a:rPr lang="tr-TR" sz="1300" dirty="0">
                          <a:effectLst/>
                        </a:rPr>
                        <a:t>10+</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tr-TR"/>
                    </a:p>
                  </a:txBody>
                  <a:tcPr/>
                </a:tc>
                <a:tc hMerge="1">
                  <a:txBody>
                    <a:bodyPr/>
                    <a:lstStyle/>
                    <a:p>
                      <a:endParaRPr lang="tr-TR"/>
                    </a:p>
                  </a:txBody>
                  <a:tcPr/>
                </a:tc>
              </a:tr>
              <a:tr h="267138">
                <a:tc>
                  <a:txBody>
                    <a:bodyPr/>
                    <a:lstStyle/>
                    <a:p>
                      <a:pPr>
                        <a:lnSpc>
                          <a:spcPct val="107000"/>
                        </a:lnSpc>
                      </a:pPr>
                      <a:endParaRPr lang="tr-TR" sz="1300" dirty="0">
                        <a:effectLst/>
                        <a:latin typeface="Calibri" panose="020F0502020204030204" pitchFamily="34" charset="0"/>
                      </a:endParaRPr>
                    </a:p>
                  </a:txBody>
                  <a:tcPr marL="31969" marR="31969" marT="4440" marB="0"/>
                </a:tc>
                <a:tc>
                  <a:txBody>
                    <a:bodyPr/>
                    <a:lstStyle/>
                    <a:p>
                      <a:pPr algn="ctr">
                        <a:lnSpc>
                          <a:spcPct val="107000"/>
                        </a:lnSpc>
                        <a:spcAft>
                          <a:spcPts val="800"/>
                        </a:spcAft>
                        <a:tabLst>
                          <a:tab pos="609600" algn="l"/>
                        </a:tabLst>
                      </a:pPr>
                      <a:r>
                        <a:rPr lang="tr-TR" sz="1300" b="1">
                          <a:effectLst/>
                        </a:rPr>
                        <a:t>Erkek</a:t>
                      </a:r>
                      <a:endParaRPr lang="tr-TR" sz="1300" b="1">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300" b="1">
                          <a:effectLst/>
                        </a:rPr>
                        <a:t>Kadın</a:t>
                      </a:r>
                      <a:endParaRPr lang="tr-TR" sz="1300" b="1">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300" b="1" dirty="0">
                          <a:effectLst/>
                        </a:rPr>
                        <a:t>Toplam</a:t>
                      </a:r>
                      <a:endParaRPr lang="tr-TR"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270518">
                <a:tc>
                  <a:txBody>
                    <a:bodyPr/>
                    <a:lstStyle/>
                    <a:p>
                      <a:pPr>
                        <a:lnSpc>
                          <a:spcPct val="107000"/>
                        </a:lnSpc>
                        <a:spcAft>
                          <a:spcPts val="800"/>
                        </a:spcAft>
                        <a:tabLst>
                          <a:tab pos="609600" algn="l"/>
                        </a:tabLst>
                      </a:pPr>
                      <a:r>
                        <a:rPr lang="tr-TR" sz="1300" dirty="0">
                          <a:effectLst/>
                        </a:rPr>
                        <a:t>Toptan ve Perakende Ticaret</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smtClean="0">
                          <a:effectLst/>
                          <a:latin typeface="Calibri" panose="020F0502020204030204" pitchFamily="34" charset="0"/>
                          <a:ea typeface="Calibri" panose="020F0502020204030204" pitchFamily="34" charset="0"/>
                          <a:cs typeface="Times New Roman" panose="02020603050405020304" pitchFamily="18" charset="0"/>
                        </a:rPr>
                        <a:t>1.270</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smtClean="0">
                          <a:effectLst/>
                          <a:latin typeface="Calibri" panose="020F0502020204030204" pitchFamily="34" charset="0"/>
                          <a:ea typeface="Calibri" panose="020F0502020204030204" pitchFamily="34" charset="0"/>
                          <a:cs typeface="Times New Roman" panose="02020603050405020304" pitchFamily="18" charset="0"/>
                        </a:rPr>
                        <a:t>172</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300" dirty="0" smtClean="0">
                          <a:effectLst/>
                          <a:latin typeface="Calibri" panose="020F0502020204030204" pitchFamily="34" charset="0"/>
                          <a:ea typeface="Calibri" panose="020F0502020204030204" pitchFamily="34" charset="0"/>
                          <a:cs typeface="Times New Roman" panose="02020603050405020304" pitchFamily="18" charset="0"/>
                        </a:rPr>
                        <a:t>1.442</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321743">
                <a:tc>
                  <a:txBody>
                    <a:bodyPr/>
                    <a:lstStyle/>
                    <a:p>
                      <a:pPr>
                        <a:lnSpc>
                          <a:spcPct val="107000"/>
                        </a:lnSpc>
                        <a:spcAft>
                          <a:spcPts val="800"/>
                        </a:spcAft>
                        <a:tabLst>
                          <a:tab pos="609600" algn="l"/>
                        </a:tabLst>
                      </a:pPr>
                      <a:r>
                        <a:rPr lang="tr-TR" sz="1300" dirty="0">
                          <a:effectLst/>
                        </a:rPr>
                        <a:t>İnşaat</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smtClean="0">
                          <a:effectLst/>
                          <a:latin typeface="Calibri" panose="020F0502020204030204" pitchFamily="34" charset="0"/>
                          <a:ea typeface="Calibri" panose="020F0502020204030204" pitchFamily="34" charset="0"/>
                          <a:cs typeface="Times New Roman" panose="02020603050405020304" pitchFamily="18" charset="0"/>
                        </a:rPr>
                        <a:t>1.321</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smtClean="0">
                          <a:effectLst/>
                          <a:latin typeface="Calibri" panose="020F0502020204030204" pitchFamily="34" charset="0"/>
                          <a:ea typeface="Calibri" panose="020F0502020204030204" pitchFamily="34" charset="0"/>
                          <a:cs typeface="Times New Roman" panose="02020603050405020304" pitchFamily="18" charset="0"/>
                        </a:rPr>
                        <a:t>103</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300" dirty="0" smtClean="0">
                          <a:effectLst/>
                          <a:latin typeface="Calibri" panose="020F0502020204030204" pitchFamily="34" charset="0"/>
                          <a:ea typeface="Calibri" panose="020F0502020204030204" pitchFamily="34" charset="0"/>
                          <a:cs typeface="Times New Roman" panose="02020603050405020304" pitchFamily="18" charset="0"/>
                        </a:rPr>
                        <a:t>1.424</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321743">
                <a:tc>
                  <a:txBody>
                    <a:bodyPr/>
                    <a:lstStyle/>
                    <a:p>
                      <a:pPr>
                        <a:lnSpc>
                          <a:spcPct val="107000"/>
                        </a:lnSpc>
                        <a:spcAft>
                          <a:spcPts val="800"/>
                        </a:spcAft>
                        <a:tabLst>
                          <a:tab pos="609600" algn="l"/>
                        </a:tabLst>
                      </a:pPr>
                      <a:r>
                        <a:rPr lang="tr-TR" sz="1300" dirty="0">
                          <a:effectLst/>
                        </a:rPr>
                        <a:t>İmalat</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smtClean="0">
                          <a:effectLst/>
                          <a:latin typeface="Calibri" panose="020F0502020204030204" pitchFamily="34" charset="0"/>
                          <a:ea typeface="Calibri" panose="020F0502020204030204" pitchFamily="34" charset="0"/>
                          <a:cs typeface="Times New Roman" panose="02020603050405020304" pitchFamily="18" charset="0"/>
                        </a:rPr>
                        <a:t>784</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smtClean="0">
                          <a:effectLst/>
                          <a:latin typeface="Calibri" panose="020F0502020204030204" pitchFamily="34" charset="0"/>
                          <a:ea typeface="Calibri" panose="020F0502020204030204" pitchFamily="34" charset="0"/>
                          <a:cs typeface="Times New Roman" panose="02020603050405020304" pitchFamily="18" charset="0"/>
                        </a:rPr>
                        <a:t>262</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300" dirty="0" smtClean="0">
                          <a:effectLst/>
                          <a:latin typeface="Calibri" panose="020F0502020204030204" pitchFamily="34" charset="0"/>
                          <a:ea typeface="Calibri" panose="020F0502020204030204" pitchFamily="34" charset="0"/>
                          <a:cs typeface="Times New Roman" panose="02020603050405020304" pitchFamily="18" charset="0"/>
                        </a:rPr>
                        <a:t>1.046</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321743">
                <a:tc>
                  <a:txBody>
                    <a:bodyPr/>
                    <a:lstStyle/>
                    <a:p>
                      <a:pPr>
                        <a:lnSpc>
                          <a:spcPct val="107000"/>
                        </a:lnSpc>
                        <a:spcAft>
                          <a:spcPts val="800"/>
                        </a:spcAft>
                        <a:tabLst>
                          <a:tab pos="609600" algn="l"/>
                        </a:tabLst>
                      </a:pPr>
                      <a:r>
                        <a:rPr lang="tr-TR" sz="1300" dirty="0">
                          <a:effectLst/>
                        </a:rPr>
                        <a:t>İdari ve destek hizmet faaliyetleri</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smtClean="0">
                          <a:effectLst/>
                          <a:latin typeface="Calibri" panose="020F0502020204030204" pitchFamily="34" charset="0"/>
                          <a:ea typeface="Calibri" panose="020F0502020204030204" pitchFamily="34" charset="0"/>
                          <a:cs typeface="Times New Roman" panose="02020603050405020304" pitchFamily="18" charset="0"/>
                        </a:rPr>
                        <a:t>465</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smtClean="0">
                          <a:effectLst/>
                          <a:latin typeface="Calibri" panose="020F0502020204030204" pitchFamily="34" charset="0"/>
                          <a:ea typeface="Calibri" panose="020F0502020204030204" pitchFamily="34" charset="0"/>
                          <a:cs typeface="Times New Roman" panose="02020603050405020304" pitchFamily="18" charset="0"/>
                        </a:rPr>
                        <a:t>30</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300" dirty="0" smtClean="0">
                          <a:effectLst/>
                          <a:latin typeface="Calibri" panose="020F0502020204030204" pitchFamily="34" charset="0"/>
                          <a:ea typeface="Calibri" panose="020F0502020204030204" pitchFamily="34" charset="0"/>
                          <a:cs typeface="Times New Roman" panose="02020603050405020304" pitchFamily="18" charset="0"/>
                        </a:rPr>
                        <a:t>496</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321743">
                <a:tc>
                  <a:txBody>
                    <a:bodyPr/>
                    <a:lstStyle/>
                    <a:p>
                      <a:pPr>
                        <a:lnSpc>
                          <a:spcPct val="107000"/>
                        </a:lnSpc>
                        <a:spcAft>
                          <a:spcPts val="800"/>
                        </a:spcAft>
                        <a:tabLst>
                          <a:tab pos="609600" algn="l"/>
                        </a:tabLst>
                      </a:pPr>
                      <a:r>
                        <a:rPr lang="tr-TR" sz="1300" dirty="0">
                          <a:effectLst/>
                        </a:rPr>
                        <a:t>Ulaştırma ve depolama</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smtClean="0">
                          <a:effectLst/>
                          <a:latin typeface="Calibri" panose="020F0502020204030204" pitchFamily="34" charset="0"/>
                          <a:ea typeface="Calibri" panose="020F0502020204030204" pitchFamily="34" charset="0"/>
                          <a:cs typeface="Times New Roman" panose="02020603050405020304" pitchFamily="18" charset="0"/>
                        </a:rPr>
                        <a:t>477</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smtClean="0">
                          <a:effectLst/>
                          <a:latin typeface="Calibri" panose="020F0502020204030204" pitchFamily="34" charset="0"/>
                          <a:ea typeface="Calibri" panose="020F0502020204030204" pitchFamily="34" charset="0"/>
                          <a:cs typeface="Times New Roman" panose="02020603050405020304" pitchFamily="18" charset="0"/>
                        </a:rPr>
                        <a:t>16</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300" dirty="0" smtClean="0">
                          <a:effectLst/>
                          <a:latin typeface="Calibri" panose="020F0502020204030204" pitchFamily="34" charset="0"/>
                          <a:ea typeface="Calibri" panose="020F0502020204030204" pitchFamily="34" charset="0"/>
                          <a:cs typeface="Times New Roman" panose="02020603050405020304" pitchFamily="18" charset="0"/>
                        </a:rPr>
                        <a:t>493</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321743">
                <a:tc>
                  <a:txBody>
                    <a:bodyPr/>
                    <a:lstStyle/>
                    <a:p>
                      <a:pPr>
                        <a:lnSpc>
                          <a:spcPct val="107000"/>
                        </a:lnSpc>
                        <a:spcAft>
                          <a:spcPts val="800"/>
                        </a:spcAft>
                        <a:tabLst>
                          <a:tab pos="609600" algn="l"/>
                        </a:tabLst>
                      </a:pPr>
                      <a:r>
                        <a:rPr lang="tr-TR" sz="1300" dirty="0">
                          <a:effectLst/>
                        </a:rPr>
                        <a:t>İnsan sağlığı ve sosyal hizmet faaliyetleri</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smtClean="0">
                          <a:effectLst/>
                          <a:latin typeface="Calibri" panose="020F0502020204030204" pitchFamily="34" charset="0"/>
                          <a:ea typeface="Calibri" panose="020F0502020204030204" pitchFamily="34" charset="0"/>
                          <a:cs typeface="Times New Roman" panose="02020603050405020304" pitchFamily="18" charset="0"/>
                        </a:rPr>
                        <a:t>187</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smtClean="0">
                          <a:effectLst/>
                          <a:latin typeface="Calibri" panose="020F0502020204030204" pitchFamily="34" charset="0"/>
                          <a:ea typeface="Calibri" panose="020F0502020204030204" pitchFamily="34" charset="0"/>
                          <a:cs typeface="Times New Roman" panose="02020603050405020304" pitchFamily="18" charset="0"/>
                        </a:rPr>
                        <a:t>144</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300" dirty="0" smtClean="0">
                          <a:effectLst/>
                          <a:latin typeface="Calibri" panose="020F0502020204030204" pitchFamily="34" charset="0"/>
                          <a:ea typeface="Calibri" panose="020F0502020204030204" pitchFamily="34" charset="0"/>
                          <a:cs typeface="Times New Roman" panose="02020603050405020304" pitchFamily="18" charset="0"/>
                        </a:rPr>
                        <a:t>331</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223647">
                <a:tc>
                  <a:txBody>
                    <a:bodyPr/>
                    <a:lstStyle/>
                    <a:p>
                      <a:pPr>
                        <a:lnSpc>
                          <a:spcPct val="107000"/>
                        </a:lnSpc>
                        <a:spcAft>
                          <a:spcPts val="800"/>
                        </a:spcAft>
                        <a:tabLst>
                          <a:tab pos="609600" algn="l"/>
                        </a:tabLst>
                      </a:pPr>
                      <a:r>
                        <a:rPr lang="tr-TR" sz="1300" dirty="0">
                          <a:effectLst/>
                        </a:rPr>
                        <a:t>Mesleki, bilimsel ve teknik faaliyetler</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a:effectLst/>
                        </a:rPr>
                        <a:t> </a:t>
                      </a:r>
                      <a:r>
                        <a:rPr lang="tr-TR" sz="1300" dirty="0" smtClean="0">
                          <a:effectLst/>
                        </a:rPr>
                        <a:t>234</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a:effectLst/>
                        </a:rPr>
                        <a:t> </a:t>
                      </a:r>
                      <a:r>
                        <a:rPr lang="tr-TR" sz="1300" dirty="0" smtClean="0">
                          <a:effectLst/>
                        </a:rPr>
                        <a:t>15</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300" dirty="0">
                          <a:effectLst/>
                        </a:rPr>
                        <a:t> </a:t>
                      </a:r>
                      <a:r>
                        <a:rPr lang="tr-TR" sz="1300" dirty="0" smtClean="0">
                          <a:effectLst/>
                        </a:rPr>
                        <a:t>249</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223647">
                <a:tc>
                  <a:txBody>
                    <a:bodyPr/>
                    <a:lstStyle/>
                    <a:p>
                      <a:pPr>
                        <a:lnSpc>
                          <a:spcPct val="107000"/>
                        </a:lnSpc>
                        <a:spcAft>
                          <a:spcPts val="800"/>
                        </a:spcAft>
                        <a:tabLst>
                          <a:tab pos="609600" algn="l"/>
                        </a:tabLst>
                      </a:pPr>
                      <a:r>
                        <a:rPr lang="tr-TR" sz="1300" dirty="0">
                          <a:effectLst/>
                        </a:rPr>
                        <a:t>Diğer hizmet faaliyetleri</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a:effectLst/>
                        </a:rPr>
                        <a:t> </a:t>
                      </a:r>
                      <a:r>
                        <a:rPr lang="tr-TR" sz="1300" dirty="0" smtClean="0">
                          <a:effectLst/>
                        </a:rPr>
                        <a:t>148</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a:effectLst/>
                        </a:rPr>
                        <a:t> </a:t>
                      </a:r>
                      <a:r>
                        <a:rPr lang="tr-TR" sz="1300" dirty="0" smtClean="0">
                          <a:effectLst/>
                        </a:rPr>
                        <a:t>7</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300" dirty="0">
                          <a:effectLst/>
                        </a:rPr>
                        <a:t> </a:t>
                      </a:r>
                      <a:r>
                        <a:rPr lang="tr-TR" sz="1300" dirty="0" smtClean="0">
                          <a:effectLst/>
                        </a:rPr>
                        <a:t>155</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223647">
                <a:tc>
                  <a:txBody>
                    <a:bodyPr/>
                    <a:lstStyle/>
                    <a:p>
                      <a:pPr>
                        <a:lnSpc>
                          <a:spcPct val="107000"/>
                        </a:lnSpc>
                        <a:spcAft>
                          <a:spcPts val="800"/>
                        </a:spcAft>
                        <a:tabLst>
                          <a:tab pos="609600" algn="l"/>
                        </a:tabLst>
                      </a:pPr>
                      <a:r>
                        <a:rPr lang="tr-TR" sz="1300" dirty="0">
                          <a:effectLst/>
                        </a:rPr>
                        <a:t>Eğitim</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a:effectLst/>
                        </a:rPr>
                        <a:t> </a:t>
                      </a:r>
                      <a:r>
                        <a:rPr lang="tr-TR" sz="1300" dirty="0" smtClean="0">
                          <a:effectLst/>
                        </a:rPr>
                        <a:t>110</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a:effectLst/>
                        </a:rPr>
                        <a:t> </a:t>
                      </a:r>
                      <a:r>
                        <a:rPr lang="tr-TR" sz="1300" dirty="0" smtClean="0">
                          <a:effectLst/>
                        </a:rPr>
                        <a:t>26</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300" dirty="0">
                          <a:effectLst/>
                        </a:rPr>
                        <a:t> </a:t>
                      </a:r>
                      <a:r>
                        <a:rPr lang="tr-TR" sz="1300" dirty="0" smtClean="0">
                          <a:effectLst/>
                        </a:rPr>
                        <a:t>136</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223647">
                <a:tc>
                  <a:txBody>
                    <a:bodyPr/>
                    <a:lstStyle/>
                    <a:p>
                      <a:pPr>
                        <a:lnSpc>
                          <a:spcPct val="107000"/>
                        </a:lnSpc>
                        <a:spcAft>
                          <a:spcPts val="800"/>
                        </a:spcAft>
                        <a:tabLst>
                          <a:tab pos="609600" algn="l"/>
                        </a:tabLst>
                      </a:pPr>
                      <a:r>
                        <a:rPr lang="tr-TR" sz="1300">
                          <a:effectLst/>
                        </a:rPr>
                        <a:t>Konaklama ve yiyecek hizmeti faaliyetleri</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a:effectLst/>
                        </a:rPr>
                        <a:t> </a:t>
                      </a:r>
                      <a:r>
                        <a:rPr lang="tr-TR" sz="1300" dirty="0" smtClean="0">
                          <a:effectLst/>
                        </a:rPr>
                        <a:t>107</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a:effectLst/>
                        </a:rPr>
                        <a:t> </a:t>
                      </a:r>
                      <a:r>
                        <a:rPr lang="tr-TR" sz="1300" dirty="0" smtClean="0">
                          <a:effectLst/>
                        </a:rPr>
                        <a:t>3</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300" dirty="0">
                          <a:effectLst/>
                        </a:rPr>
                        <a:t> </a:t>
                      </a:r>
                      <a:r>
                        <a:rPr lang="tr-TR" sz="1300" dirty="0" smtClean="0">
                          <a:effectLst/>
                        </a:rPr>
                        <a:t>110</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223647">
                <a:tc>
                  <a:txBody>
                    <a:bodyPr/>
                    <a:lstStyle/>
                    <a:p>
                      <a:pPr>
                        <a:lnSpc>
                          <a:spcPct val="107000"/>
                        </a:lnSpc>
                        <a:spcAft>
                          <a:spcPts val="800"/>
                        </a:spcAft>
                        <a:tabLst>
                          <a:tab pos="609600" algn="l"/>
                        </a:tabLst>
                      </a:pPr>
                      <a:r>
                        <a:rPr lang="tr-TR" sz="1300">
                          <a:effectLst/>
                        </a:rPr>
                        <a:t>Finans ve sigorta faaliyetleri</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a:effectLst/>
                        </a:rPr>
                        <a:t> </a:t>
                      </a:r>
                      <a:r>
                        <a:rPr lang="tr-TR" sz="1300" dirty="0" smtClean="0">
                          <a:effectLst/>
                        </a:rPr>
                        <a:t>72</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a:effectLst/>
                        </a:rPr>
                        <a:t> </a:t>
                      </a:r>
                      <a:r>
                        <a:rPr lang="tr-TR" sz="1300" dirty="0" smtClean="0">
                          <a:effectLst/>
                        </a:rPr>
                        <a:t>0</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300" dirty="0">
                          <a:effectLst/>
                        </a:rPr>
                        <a:t> </a:t>
                      </a:r>
                      <a:r>
                        <a:rPr lang="tr-TR" sz="1300" dirty="0" smtClean="0">
                          <a:effectLst/>
                        </a:rPr>
                        <a:t>72</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223647">
                <a:tc>
                  <a:txBody>
                    <a:bodyPr/>
                    <a:lstStyle/>
                    <a:p>
                      <a:pPr>
                        <a:lnSpc>
                          <a:spcPct val="107000"/>
                        </a:lnSpc>
                        <a:spcAft>
                          <a:spcPts val="800"/>
                        </a:spcAft>
                        <a:tabLst>
                          <a:tab pos="609600" algn="l"/>
                        </a:tabLst>
                      </a:pPr>
                      <a:r>
                        <a:rPr lang="tr-TR" sz="1300" dirty="0">
                          <a:effectLst/>
                        </a:rPr>
                        <a:t>Bilgi ve iletişim</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a:effectLst/>
                        </a:rPr>
                        <a:t> </a:t>
                      </a:r>
                      <a:r>
                        <a:rPr lang="tr-TR" sz="1300" dirty="0" smtClean="0">
                          <a:effectLst/>
                        </a:rPr>
                        <a:t>39</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a:effectLst/>
                        </a:rPr>
                        <a:t> </a:t>
                      </a:r>
                      <a:r>
                        <a:rPr lang="tr-TR" sz="1300" dirty="0" smtClean="0">
                          <a:effectLst/>
                        </a:rPr>
                        <a:t>5</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300" dirty="0">
                          <a:effectLst/>
                        </a:rPr>
                        <a:t> </a:t>
                      </a:r>
                      <a:r>
                        <a:rPr lang="tr-TR" sz="1300" dirty="0" smtClean="0">
                          <a:effectLst/>
                        </a:rPr>
                        <a:t>44</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223647">
                <a:tc>
                  <a:txBody>
                    <a:bodyPr/>
                    <a:lstStyle/>
                    <a:p>
                      <a:pPr>
                        <a:lnSpc>
                          <a:spcPct val="107000"/>
                        </a:lnSpc>
                        <a:spcAft>
                          <a:spcPts val="800"/>
                        </a:spcAft>
                        <a:tabLst>
                          <a:tab pos="609600" algn="l"/>
                        </a:tabLst>
                      </a:pPr>
                      <a:r>
                        <a:rPr lang="tr-TR" sz="1300" dirty="0">
                          <a:effectLst/>
                        </a:rPr>
                        <a:t>Madencilik ve Taş </a:t>
                      </a:r>
                      <a:r>
                        <a:rPr lang="tr-TR" sz="1300" dirty="0" smtClean="0">
                          <a:effectLst/>
                        </a:rPr>
                        <a:t>Ocakçılığı</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a:effectLst/>
                        </a:rPr>
                        <a:t> </a:t>
                      </a:r>
                      <a:r>
                        <a:rPr lang="tr-TR" sz="1300" dirty="0" smtClean="0">
                          <a:effectLst/>
                        </a:rPr>
                        <a:t>13</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a:effectLst/>
                        </a:rPr>
                        <a:t> </a:t>
                      </a:r>
                      <a:r>
                        <a:rPr lang="tr-TR" sz="1300" dirty="0" smtClean="0">
                          <a:effectLst/>
                        </a:rPr>
                        <a:t>2</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300" dirty="0">
                          <a:effectLst/>
                        </a:rPr>
                        <a:t> </a:t>
                      </a:r>
                      <a:r>
                        <a:rPr lang="tr-TR" sz="1300" dirty="0" smtClean="0">
                          <a:effectLst/>
                        </a:rPr>
                        <a:t>15</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223647">
                <a:tc>
                  <a:txBody>
                    <a:bodyPr/>
                    <a:lstStyle/>
                    <a:p>
                      <a:pPr>
                        <a:lnSpc>
                          <a:spcPct val="107000"/>
                        </a:lnSpc>
                        <a:spcAft>
                          <a:spcPts val="800"/>
                        </a:spcAft>
                        <a:tabLst>
                          <a:tab pos="609600" algn="l"/>
                        </a:tabLst>
                      </a:pPr>
                      <a:r>
                        <a:rPr lang="tr-TR" sz="13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Genel Toplam</a:t>
                      </a:r>
                      <a:endParaRPr lang="tr-TR"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smtClean="0">
                          <a:effectLst/>
                          <a:latin typeface="Calibri" panose="020F0502020204030204" pitchFamily="34" charset="0"/>
                          <a:ea typeface="Calibri" panose="020F0502020204030204" pitchFamily="34" charset="0"/>
                          <a:cs typeface="Times New Roman" panose="02020603050405020304" pitchFamily="18" charset="0"/>
                        </a:rPr>
                        <a:t>5.227</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300" dirty="0" smtClean="0">
                          <a:effectLst/>
                          <a:latin typeface="Calibri" panose="020F0502020204030204" pitchFamily="34" charset="0"/>
                          <a:ea typeface="Calibri" panose="020F0502020204030204" pitchFamily="34" charset="0"/>
                          <a:cs typeface="Times New Roman" panose="02020603050405020304" pitchFamily="18" charset="0"/>
                        </a:rPr>
                        <a:t>785</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300" dirty="0" smtClean="0">
                          <a:effectLst/>
                          <a:latin typeface="Calibri" panose="020F0502020204030204" pitchFamily="34" charset="0"/>
                          <a:ea typeface="Calibri" panose="020F0502020204030204" pitchFamily="34" charset="0"/>
                          <a:cs typeface="Times New Roman" panose="02020603050405020304" pitchFamily="18" charset="0"/>
                        </a:rPr>
                        <a:t>6.012</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bl>
          </a:graphicData>
        </a:graphic>
      </p:graphicFrame>
      <p:pic>
        <p:nvPicPr>
          <p:cNvPr id="3" name="Resim 2"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9" name="Resim 8"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32702946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1196752"/>
            <a:ext cx="8229600" cy="1143000"/>
          </a:xfrm>
        </p:spPr>
        <p:txBody>
          <a:bodyPr>
            <a:normAutofit fontScale="90000"/>
          </a:bodyPr>
          <a:lstStyle/>
          <a:p>
            <a:r>
              <a:rPr lang="tr-TR" dirty="0" smtClean="0"/>
              <a:t>Çalışanların Meslek Gruplarına ve Cinsiyete Göre Dağılımı</a:t>
            </a:r>
            <a:endParaRPr lang="tr-TR" dirty="0"/>
          </a:p>
        </p:txBody>
      </p:sp>
      <p:sp>
        <p:nvSpPr>
          <p:cNvPr id="3" name="İçerik Yer Tutucusu 2"/>
          <p:cNvSpPr>
            <a:spLocks noGrp="1"/>
          </p:cNvSpPr>
          <p:nvPr>
            <p:ph idx="1"/>
          </p:nvPr>
        </p:nvSpPr>
        <p:spPr>
          <a:xfrm>
            <a:off x="457200" y="2420888"/>
            <a:ext cx="8229600" cy="2836912"/>
          </a:xfrm>
        </p:spPr>
        <p:txBody>
          <a:bodyPr>
            <a:normAutofit/>
          </a:bodyPr>
          <a:lstStyle/>
          <a:p>
            <a:pPr algn="just"/>
            <a:r>
              <a:rPr lang="tr-TR" sz="1900" dirty="0"/>
              <a:t>Muş ilinde çalışanların %</a:t>
            </a:r>
            <a:r>
              <a:rPr lang="tr-TR" sz="1900" dirty="0" smtClean="0"/>
              <a:t>25,5’ü </a:t>
            </a:r>
            <a:r>
              <a:rPr lang="tr-TR" sz="1900" dirty="0"/>
              <a:t>Tesis ve Makine Operatörleri ve </a:t>
            </a:r>
            <a:r>
              <a:rPr lang="tr-TR" sz="1900" dirty="0" smtClean="0"/>
              <a:t>Montajcılar meslek grubunda </a:t>
            </a:r>
            <a:r>
              <a:rPr lang="tr-TR" sz="1900" dirty="0"/>
              <a:t>çalışmaktadır. Muş’ta erkeklerin %</a:t>
            </a:r>
            <a:r>
              <a:rPr lang="tr-TR" sz="1900" dirty="0" smtClean="0"/>
              <a:t>21,5’i</a:t>
            </a:r>
            <a:r>
              <a:rPr lang="tr-TR" sz="1900" dirty="0"/>
              <a:t>, kadınların ise %</a:t>
            </a:r>
            <a:r>
              <a:rPr lang="tr-TR" sz="1900" dirty="0" smtClean="0"/>
              <a:t>4’ü </a:t>
            </a:r>
            <a:r>
              <a:rPr lang="tr-TR" sz="1900" dirty="0"/>
              <a:t>Tesis ve Makine Operatörleri ve Montajcılar meslek grubunda çalışmaktadır. Kadınlarda Tesis ve Makine Operatörleri ve Montajcılar meslek grubunda çalışma oranı erkeklere göre daha azdır. Diğer yandan Nitelik Gerektirmeyen Meslek Mensupları meslek grubu incelediğinde Muş’ta kadınların %</a:t>
            </a:r>
            <a:r>
              <a:rPr lang="tr-TR" sz="1900" dirty="0" smtClean="0"/>
              <a:t>2’si</a:t>
            </a:r>
            <a:r>
              <a:rPr lang="tr-TR" sz="1900" dirty="0"/>
              <a:t>, erkeklerin ise %</a:t>
            </a:r>
            <a:r>
              <a:rPr lang="tr-TR" sz="1900" dirty="0" smtClean="0"/>
              <a:t>22,1’inin </a:t>
            </a:r>
            <a:r>
              <a:rPr lang="tr-TR" sz="1900" dirty="0"/>
              <a:t>bu meslek grubunda çalıştığını görülmektedir. </a:t>
            </a:r>
          </a:p>
        </p:txBody>
      </p:sp>
      <p:pic>
        <p:nvPicPr>
          <p:cNvPr id="4" name="Resim 3"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149280182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p:cNvGraphicFramePr>
          <p:nvPr>
            <p:extLst>
              <p:ext uri="{D42A27DB-BD31-4B8C-83A1-F6EECF244321}">
                <p14:modId xmlns:p14="http://schemas.microsoft.com/office/powerpoint/2010/main" val="1544054562"/>
              </p:ext>
            </p:extLst>
          </p:nvPr>
        </p:nvGraphicFramePr>
        <p:xfrm>
          <a:off x="1331640" y="1461188"/>
          <a:ext cx="6840759" cy="3737379"/>
        </p:xfrm>
        <a:graphic>
          <a:graphicData uri="http://schemas.openxmlformats.org/drawingml/2006/table">
            <a:tbl>
              <a:tblPr firstRow="1" firstCol="1" bandRow="1">
                <a:tableStyleId>{5C22544A-7EE6-4342-B048-85BDC9FD1C3A}</a:tableStyleId>
              </a:tblPr>
              <a:tblGrid>
                <a:gridCol w="3908852"/>
                <a:gridCol w="771668"/>
                <a:gridCol w="654398"/>
                <a:gridCol w="1505841"/>
              </a:tblGrid>
              <a:tr h="211394">
                <a:tc>
                  <a:txBody>
                    <a:bodyPr/>
                    <a:lstStyle/>
                    <a:p>
                      <a:pPr>
                        <a:lnSpc>
                          <a:spcPct val="107000"/>
                        </a:lnSpc>
                        <a:spcAft>
                          <a:spcPts val="800"/>
                        </a:spcAft>
                        <a:tabLst>
                          <a:tab pos="609600" algn="l"/>
                        </a:tabLst>
                      </a:pPr>
                      <a:r>
                        <a:rPr lang="tr-TR" sz="1400" dirty="0">
                          <a:solidFill>
                            <a:schemeClr val="tx1"/>
                          </a:solidFill>
                          <a:effectLst/>
                        </a:rPr>
                        <a:t>Sektörler</a:t>
                      </a:r>
                      <a:endParaRPr lang="tr-TR"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gridSpan="3">
                  <a:txBody>
                    <a:bodyPr/>
                    <a:lstStyle/>
                    <a:p>
                      <a:pPr>
                        <a:lnSpc>
                          <a:spcPct val="107000"/>
                        </a:lnSpc>
                        <a:spcAft>
                          <a:spcPts val="800"/>
                        </a:spcAft>
                        <a:tabLst>
                          <a:tab pos="609600" algn="l"/>
                        </a:tabLst>
                      </a:pPr>
                      <a:r>
                        <a:rPr lang="tr-TR" sz="1400" dirty="0">
                          <a:effectLst/>
                        </a:rPr>
                        <a:t>10+</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tr-TR"/>
                    </a:p>
                  </a:txBody>
                  <a:tcPr/>
                </a:tc>
                <a:tc hMerge="1">
                  <a:txBody>
                    <a:bodyPr/>
                    <a:lstStyle/>
                    <a:p>
                      <a:endParaRPr lang="tr-TR"/>
                    </a:p>
                  </a:txBody>
                  <a:tcPr/>
                </a:tc>
              </a:tr>
              <a:tr h="309322">
                <a:tc>
                  <a:txBody>
                    <a:bodyPr/>
                    <a:lstStyle/>
                    <a:p>
                      <a:pPr>
                        <a:lnSpc>
                          <a:spcPct val="107000"/>
                        </a:lnSpc>
                      </a:pPr>
                      <a:endParaRPr lang="tr-TR" sz="1400" dirty="0">
                        <a:effectLst/>
                        <a:latin typeface="Calibri" panose="020F0502020204030204" pitchFamily="34" charset="0"/>
                      </a:endParaRPr>
                    </a:p>
                  </a:txBody>
                  <a:tcPr marL="31969" marR="31969" marT="4440" marB="0"/>
                </a:tc>
                <a:tc>
                  <a:txBody>
                    <a:bodyPr/>
                    <a:lstStyle/>
                    <a:p>
                      <a:pPr algn="ctr">
                        <a:lnSpc>
                          <a:spcPct val="107000"/>
                        </a:lnSpc>
                        <a:spcAft>
                          <a:spcPts val="800"/>
                        </a:spcAft>
                        <a:tabLst>
                          <a:tab pos="609600" algn="l"/>
                        </a:tabLst>
                      </a:pPr>
                      <a:r>
                        <a:rPr lang="tr-TR" sz="1400" b="1">
                          <a:effectLst/>
                        </a:rPr>
                        <a:t>Erkek</a:t>
                      </a:r>
                      <a:endParaRPr lang="tr-TR" sz="1400" b="1">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400" b="1">
                          <a:effectLst/>
                        </a:rPr>
                        <a:t>Kadın</a:t>
                      </a:r>
                      <a:endParaRPr lang="tr-TR" sz="1400" b="1">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400" b="1" dirty="0">
                          <a:effectLst/>
                        </a:rPr>
                        <a:t>Toplam</a:t>
                      </a:r>
                      <a:endParaRPr lang="tr-TR"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313237">
                <a:tc>
                  <a:txBody>
                    <a:bodyPr/>
                    <a:lstStyle/>
                    <a:p>
                      <a:pPr>
                        <a:lnSpc>
                          <a:spcPct val="107000"/>
                        </a:lnSpc>
                        <a:spcAft>
                          <a:spcPts val="800"/>
                        </a:spcAft>
                        <a:tabLst>
                          <a:tab pos="609600" algn="l"/>
                        </a:tabLst>
                      </a:pPr>
                      <a:r>
                        <a:rPr lang="es-ES" sz="1400" dirty="0" smtClean="0"/>
                        <a:t>Tesis ve Makine Operatörleri ve Montajcılar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1.291</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243</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1.534</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372550">
                <a:tc>
                  <a:txBody>
                    <a:bodyPr/>
                    <a:lstStyle/>
                    <a:p>
                      <a:pPr>
                        <a:lnSpc>
                          <a:spcPct val="107000"/>
                        </a:lnSpc>
                        <a:spcAft>
                          <a:spcPts val="800"/>
                        </a:spcAft>
                        <a:tabLst>
                          <a:tab pos="609600" algn="l"/>
                        </a:tabLst>
                      </a:pPr>
                      <a:r>
                        <a:rPr lang="tr-TR" sz="1400" dirty="0" smtClean="0"/>
                        <a:t>Nitelik Gerektirmeyen Meslekler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1.327</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118</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1.445</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372550">
                <a:tc>
                  <a:txBody>
                    <a:bodyPr/>
                    <a:lstStyle/>
                    <a:p>
                      <a:pPr>
                        <a:lnSpc>
                          <a:spcPct val="107000"/>
                        </a:lnSpc>
                        <a:spcAft>
                          <a:spcPts val="800"/>
                        </a:spcAft>
                        <a:tabLst>
                          <a:tab pos="609600" algn="l"/>
                        </a:tabLst>
                      </a:pPr>
                      <a:r>
                        <a:rPr lang="tr-TR" sz="1400" dirty="0" smtClean="0"/>
                        <a:t>Hizmet ve Satış Elemanları</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611</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130</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741</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372550">
                <a:tc>
                  <a:txBody>
                    <a:bodyPr/>
                    <a:lstStyle/>
                    <a:p>
                      <a:pPr>
                        <a:lnSpc>
                          <a:spcPct val="107000"/>
                        </a:lnSpc>
                        <a:spcAft>
                          <a:spcPts val="800"/>
                        </a:spcAft>
                        <a:tabLst>
                          <a:tab pos="609600" algn="l"/>
                        </a:tabLst>
                      </a:pPr>
                      <a:r>
                        <a:rPr lang="tr-TR" sz="1400" dirty="0" smtClean="0"/>
                        <a:t>Sanatkarlar ve İlgili İşlerde Çalışanlar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596</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39</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635</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372550">
                <a:tc>
                  <a:txBody>
                    <a:bodyPr/>
                    <a:lstStyle/>
                    <a:p>
                      <a:pPr>
                        <a:lnSpc>
                          <a:spcPct val="107000"/>
                        </a:lnSpc>
                        <a:spcAft>
                          <a:spcPts val="800"/>
                        </a:spcAft>
                        <a:tabLst>
                          <a:tab pos="609600" algn="l"/>
                        </a:tabLst>
                      </a:pPr>
                      <a:r>
                        <a:rPr lang="tr-TR" sz="1400" dirty="0" smtClean="0"/>
                        <a:t>Teknisyenler, Teknikerler ve Yardımcı Profesyonel Meslek Mensupları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511</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34</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545</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372550">
                <a:tc>
                  <a:txBody>
                    <a:bodyPr/>
                    <a:lstStyle/>
                    <a:p>
                      <a:pPr>
                        <a:lnSpc>
                          <a:spcPct val="107000"/>
                        </a:lnSpc>
                        <a:spcAft>
                          <a:spcPts val="800"/>
                        </a:spcAft>
                        <a:tabLst>
                          <a:tab pos="609600" algn="l"/>
                        </a:tabLst>
                      </a:pPr>
                      <a:r>
                        <a:rPr lang="tr-TR" sz="1400" dirty="0" smtClean="0"/>
                        <a:t>Profesyonel Meslek Mensupları</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402</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128</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530</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211394">
                <a:tc>
                  <a:txBody>
                    <a:bodyPr/>
                    <a:lstStyle/>
                    <a:p>
                      <a:pPr>
                        <a:lnSpc>
                          <a:spcPct val="107000"/>
                        </a:lnSpc>
                        <a:spcAft>
                          <a:spcPts val="800"/>
                        </a:spcAft>
                        <a:tabLst>
                          <a:tab pos="609600" algn="l"/>
                        </a:tabLst>
                      </a:pPr>
                      <a:r>
                        <a:rPr lang="tr-TR" sz="1400" dirty="0" smtClean="0"/>
                        <a:t>Yöneticiler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285</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4</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289</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211394">
                <a:tc>
                  <a:txBody>
                    <a:bodyPr/>
                    <a:lstStyle/>
                    <a:p>
                      <a:pPr>
                        <a:lnSpc>
                          <a:spcPct val="107000"/>
                        </a:lnSpc>
                        <a:spcAft>
                          <a:spcPts val="800"/>
                        </a:spcAft>
                        <a:tabLst>
                          <a:tab pos="609600" algn="l"/>
                        </a:tabLst>
                      </a:pPr>
                      <a:r>
                        <a:rPr lang="tr-TR" sz="1400" dirty="0" smtClean="0"/>
                        <a:t>Büro Hizmetlerinde Çalışan Elemanlar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180</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88</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269</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211394">
                <a:tc>
                  <a:txBody>
                    <a:bodyPr/>
                    <a:lstStyle/>
                    <a:p>
                      <a:pPr>
                        <a:lnSpc>
                          <a:spcPct val="107000"/>
                        </a:lnSpc>
                        <a:spcAft>
                          <a:spcPts val="800"/>
                        </a:spcAft>
                        <a:tabLst>
                          <a:tab pos="609600" algn="l"/>
                        </a:tabLst>
                      </a:pPr>
                      <a:r>
                        <a:rPr lang="tr-TR" sz="1400" dirty="0" smtClean="0"/>
                        <a:t>Nitelikli Tarım, Ormancılık ve Su Ürünleri Çalışanları</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24</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0</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24</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211394">
                <a:tc>
                  <a:txBody>
                    <a:bodyPr/>
                    <a:lstStyle/>
                    <a:p>
                      <a:pPr>
                        <a:lnSpc>
                          <a:spcPct val="107000"/>
                        </a:lnSpc>
                        <a:spcAft>
                          <a:spcPts val="800"/>
                        </a:spcAft>
                        <a:tabLst>
                          <a:tab pos="609600" algn="l"/>
                        </a:tabLst>
                      </a:pPr>
                      <a:r>
                        <a:rPr lang="tr-TR" sz="14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Genel Toplam</a:t>
                      </a:r>
                      <a:endParaRPr lang="tr-TR"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5.227</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1969" marR="31969" marT="444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785</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tabLst>
                          <a:tab pos="609600" algn="l"/>
                        </a:tabLst>
                      </a:pPr>
                      <a:r>
                        <a:rPr lang="tr-TR" sz="1400" dirty="0" smtClean="0">
                          <a:effectLst/>
                          <a:latin typeface="Calibri" panose="020F0502020204030204" pitchFamily="34" charset="0"/>
                          <a:ea typeface="Calibri" panose="020F0502020204030204" pitchFamily="34" charset="0"/>
                          <a:cs typeface="Times New Roman" panose="02020603050405020304" pitchFamily="18" charset="0"/>
                        </a:rPr>
                        <a:t>6.012</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bl>
          </a:graphicData>
        </a:graphic>
      </p:graphicFrame>
      <p:pic>
        <p:nvPicPr>
          <p:cNvPr id="3" name="Resim 2"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9" name="Resim 8"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extLst>
      <p:ext uri="{BB962C8B-B14F-4D97-AF65-F5344CB8AC3E}">
        <p14:creationId xmlns:p14="http://schemas.microsoft.com/office/powerpoint/2010/main" val="9937650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571612"/>
            <a:ext cx="8229600" cy="4714908"/>
          </a:xfrm>
        </p:spPr>
        <p:txBody>
          <a:bodyPr>
            <a:normAutofit/>
          </a:bodyPr>
          <a:lstStyle/>
          <a:p>
            <a:pPr algn="ctr">
              <a:buNone/>
            </a:pPr>
            <a:endParaRPr lang="tr-TR" sz="2000" b="1" dirty="0"/>
          </a:p>
          <a:p>
            <a:pPr algn="ctr">
              <a:buNone/>
            </a:pPr>
            <a:r>
              <a:rPr lang="tr-TR" sz="7200" b="1" dirty="0"/>
              <a:t>Teşekkürler…</a:t>
            </a:r>
          </a:p>
          <a:p>
            <a:pPr algn="ctr">
              <a:buNone/>
            </a:pPr>
            <a:endParaRPr lang="tr-TR" sz="2000" b="1" dirty="0"/>
          </a:p>
          <a:p>
            <a:pPr algn="ctr">
              <a:buNone/>
            </a:pPr>
            <a:endParaRPr lang="tr-TR" sz="2000" b="1" dirty="0"/>
          </a:p>
          <a:p>
            <a:pPr algn="ctr">
              <a:buNone/>
            </a:pPr>
            <a:endParaRPr lang="tr-TR" sz="2000" b="1" dirty="0"/>
          </a:p>
          <a:p>
            <a:pPr algn="ctr">
              <a:buNone/>
            </a:pPr>
            <a:endParaRPr lang="tr-TR" sz="2000" b="1" dirty="0"/>
          </a:p>
          <a:p>
            <a:pPr algn="ctr">
              <a:buNone/>
            </a:pPr>
            <a:endParaRPr lang="tr-TR" sz="2000" b="1" dirty="0"/>
          </a:p>
          <a:p>
            <a:pPr algn="ctr">
              <a:buNone/>
            </a:pPr>
            <a:endParaRPr lang="tr-TR" sz="2000" dirty="0"/>
          </a:p>
        </p:txBody>
      </p:sp>
      <p:pic>
        <p:nvPicPr>
          <p:cNvPr id="4" name="Resim 3"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9592" y="1351409"/>
            <a:ext cx="8229600" cy="4714908"/>
          </a:xfrm>
        </p:spPr>
        <p:txBody>
          <a:bodyPr>
            <a:normAutofit/>
          </a:bodyPr>
          <a:lstStyle/>
          <a:p>
            <a:pPr algn="ctr">
              <a:buNone/>
            </a:pPr>
            <a:r>
              <a:rPr lang="tr-TR" sz="1600" b="1" dirty="0"/>
              <a:t>Türkiye’de Kadın İstihdamı</a:t>
            </a:r>
            <a:endParaRPr lang="tr-TR" sz="1600" dirty="0"/>
          </a:p>
          <a:p>
            <a:pPr algn="just"/>
            <a:r>
              <a:rPr lang="tr-TR" sz="1600" dirty="0"/>
              <a:t>Kadın istihdamı dünya genelinde özellikle 1970’lerden sonra farklı gelir gruplarındaki bütün ülkelerde büyük artış göstermiştir. Ancak Türkiye, 70lerden sonra sürekli azalan kadın istihdamı ile karşıt bir seyir göstermiştir.</a:t>
            </a:r>
          </a:p>
          <a:p>
            <a:pPr algn="just"/>
            <a:r>
              <a:rPr lang="tr-TR" sz="1600" dirty="0"/>
              <a:t>Bu düşüşün en önemli sebebi kentleşmeye bağlı tarım istihdamının azalması ve tarım istihdamından ayrılanların kentteki işgücüne entegre olamamasıdır. </a:t>
            </a:r>
          </a:p>
          <a:p>
            <a:pPr algn="just"/>
            <a:r>
              <a:rPr lang="tr-TR" sz="1600" dirty="0"/>
              <a:t> Örneğin; 1988-2007 tarihleri arasında tarım istihdamında görülen azalma, kadın istihdamında %32.1’den %23’e düşüşe neden olmuştur.</a:t>
            </a:r>
          </a:p>
          <a:p>
            <a:pPr algn="just"/>
            <a:r>
              <a:rPr lang="tr-TR" sz="1600" dirty="0"/>
              <a:t> Gelişmiş ülkelerden farklı olarak Türkiye’de sanayi sektörü 1980lerden itibaren gelişme göstermiş ve sanayi sektörünün toplam kadın istihdamındaki payı 1980 yılında %4.7 iken </a:t>
            </a:r>
            <a:r>
              <a:rPr lang="tr-TR" sz="1600" dirty="0" smtClean="0"/>
              <a:t>2015 </a:t>
            </a:r>
            <a:r>
              <a:rPr lang="tr-TR" sz="1600" dirty="0"/>
              <a:t>yılında %</a:t>
            </a:r>
            <a:r>
              <a:rPr lang="tr-TR" sz="1600" dirty="0" smtClean="0"/>
              <a:t>15’e </a:t>
            </a:r>
            <a:r>
              <a:rPr lang="tr-TR" sz="1600" dirty="0"/>
              <a:t>ulaşmıştır.</a:t>
            </a:r>
          </a:p>
          <a:p>
            <a:pPr algn="just"/>
            <a:r>
              <a:rPr lang="tr-TR" sz="1600" dirty="0"/>
              <a:t> Diğer ülkelerde hizmet sektöründe kadınlar çoğunluğu oluştururken Türkiye’de tersi bir durum söz konusudur. Nitekim hizmet sektörüne erkekler kadınlardan daha fazla katılmaktadır ve hizmet sektöründe her 100 erkek istihdamı için </a:t>
            </a:r>
            <a:r>
              <a:rPr lang="tr-TR" sz="1600" dirty="0" smtClean="0"/>
              <a:t>48 </a:t>
            </a:r>
            <a:r>
              <a:rPr lang="tr-TR" sz="1600" dirty="0"/>
              <a:t>kadın istihdamı bulunmaktadır.  </a:t>
            </a:r>
          </a:p>
          <a:p>
            <a:pPr algn="ctr">
              <a:buNone/>
            </a:pPr>
            <a:endParaRPr lang="tr-TR" sz="1600" dirty="0"/>
          </a:p>
        </p:txBody>
      </p:sp>
      <p:pic>
        <p:nvPicPr>
          <p:cNvPr id="4" name="Resim 3"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7 İçerik Yer Tutucusu"/>
          <p:cNvGraphicFramePr>
            <a:graphicFrameLocks noGrp="1"/>
          </p:cNvGraphicFramePr>
          <p:nvPr>
            <p:ph idx="1"/>
            <p:extLst>
              <p:ext uri="{D42A27DB-BD31-4B8C-83A1-F6EECF244321}">
                <p14:modId xmlns:p14="http://schemas.microsoft.com/office/powerpoint/2010/main" val="1125937953"/>
              </p:ext>
            </p:extLst>
          </p:nvPr>
        </p:nvGraphicFramePr>
        <p:xfrm>
          <a:off x="698003" y="1261218"/>
          <a:ext cx="7852778" cy="4047642"/>
        </p:xfrm>
        <a:graphic>
          <a:graphicData uri="http://schemas.openxmlformats.org/drawingml/2006/table">
            <a:tbl>
              <a:tblPr firstRow="1" bandRow="1">
                <a:tableStyleId>{5C22544A-7EE6-4342-B048-85BDC9FD1C3A}</a:tableStyleId>
              </a:tblPr>
              <a:tblGrid>
                <a:gridCol w="3926389">
                  <a:extLst>
                    <a:ext uri="{9D8B030D-6E8A-4147-A177-3AD203B41FA5}">
                      <a16:colId xmlns="" xmlns:a16="http://schemas.microsoft.com/office/drawing/2014/main" val="20000"/>
                    </a:ext>
                  </a:extLst>
                </a:gridCol>
                <a:gridCol w="3926389">
                  <a:extLst>
                    <a:ext uri="{9D8B030D-6E8A-4147-A177-3AD203B41FA5}">
                      <a16:colId xmlns="" xmlns:a16="http://schemas.microsoft.com/office/drawing/2014/main" val="20001"/>
                    </a:ext>
                  </a:extLst>
                </a:gridCol>
              </a:tblGrid>
              <a:tr h="755423">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kern="1200" dirty="0">
                          <a:solidFill>
                            <a:schemeClr val="lt1"/>
                          </a:solidFill>
                          <a:latin typeface="+mn-lt"/>
                          <a:ea typeface="+mn-ea"/>
                          <a:cs typeface="+mn-cs"/>
                        </a:rPr>
                        <a:t>Meslek Gruplarına Göre İstihdam Edilen Kadınlar (Bin Kişi, 15+ yaş, </a:t>
                      </a:r>
                      <a:r>
                        <a:rPr lang="tr-TR" sz="2400" b="1" kern="1200" dirty="0" smtClean="0">
                          <a:solidFill>
                            <a:schemeClr val="lt1"/>
                          </a:solidFill>
                          <a:latin typeface="+mn-lt"/>
                          <a:ea typeface="+mn-ea"/>
                          <a:cs typeface="+mn-cs"/>
                        </a:rPr>
                        <a:t>2015)</a:t>
                      </a:r>
                      <a:endParaRPr lang="tr-TR" sz="2400" b="1" kern="1200" dirty="0">
                        <a:solidFill>
                          <a:schemeClr val="lt1"/>
                        </a:solidFill>
                        <a:latin typeface="+mn-lt"/>
                        <a:ea typeface="+mn-ea"/>
                        <a:cs typeface="+mn-cs"/>
                      </a:endParaRPr>
                    </a:p>
                  </a:txBody>
                  <a:tcPr/>
                </a:tc>
                <a:tc hMerge="1">
                  <a:txBody>
                    <a:bodyPr/>
                    <a:lstStyle/>
                    <a:p>
                      <a:endParaRPr lang="tr-TR" dirty="0"/>
                    </a:p>
                  </a:txBody>
                  <a:tcPr/>
                </a:tc>
                <a:extLst>
                  <a:ext uri="{0D108BD9-81ED-4DB2-BD59-A6C34878D82A}">
                    <a16:rowId xmlns="" xmlns:a16="http://schemas.microsoft.com/office/drawing/2014/main" val="10000"/>
                  </a:ext>
                </a:extLst>
              </a:tr>
              <a:tr h="283911">
                <a:tc>
                  <a:txBody>
                    <a:bodyPr/>
                    <a:lstStyle/>
                    <a:p>
                      <a:pPr algn="ctr">
                        <a:lnSpc>
                          <a:spcPct val="115000"/>
                        </a:lnSpc>
                        <a:spcAft>
                          <a:spcPts val="0"/>
                        </a:spcAft>
                      </a:pPr>
                      <a:r>
                        <a:rPr lang="tr-TR" sz="1100" b="1" dirty="0">
                          <a:solidFill>
                            <a:srgbClr val="000000"/>
                          </a:solidFill>
                          <a:latin typeface="Calibri"/>
                          <a:ea typeface="Calibri"/>
                          <a:cs typeface="Times New Roman"/>
                        </a:rPr>
                        <a:t>Meslek Grupları</a:t>
                      </a:r>
                      <a:endParaRPr lang="tr-TR" sz="1100" dirty="0">
                        <a:latin typeface="Calibri"/>
                        <a:ea typeface="Calibri"/>
                        <a:cs typeface="Times New Roman"/>
                      </a:endParaRPr>
                    </a:p>
                  </a:txBody>
                  <a:tcPr marL="68580" marR="68580" marT="0" marB="0"/>
                </a:tc>
                <a:tc>
                  <a:txBody>
                    <a:bodyPr/>
                    <a:lstStyle/>
                    <a:p>
                      <a:pPr algn="ctr">
                        <a:lnSpc>
                          <a:spcPct val="115000"/>
                        </a:lnSpc>
                        <a:spcAft>
                          <a:spcPts val="0"/>
                        </a:spcAft>
                      </a:pPr>
                      <a:r>
                        <a:rPr lang="tr-TR" sz="1100" b="1" dirty="0">
                          <a:solidFill>
                            <a:srgbClr val="000000"/>
                          </a:solidFill>
                          <a:latin typeface="Calibri"/>
                          <a:ea typeface="Calibri"/>
                          <a:cs typeface="Times New Roman"/>
                        </a:rPr>
                        <a:t>İstihdam Edilenler</a:t>
                      </a:r>
                      <a:endParaRPr lang="tr-TR" sz="1100" dirty="0">
                        <a:latin typeface="Calibri"/>
                        <a:ea typeface="Calibri"/>
                        <a:cs typeface="Times New Roman"/>
                      </a:endParaRPr>
                    </a:p>
                  </a:txBody>
                  <a:tcPr marL="68580" marR="68580" marT="0" marB="0"/>
                </a:tc>
                <a:extLst>
                  <a:ext uri="{0D108BD9-81ED-4DB2-BD59-A6C34878D82A}">
                    <a16:rowId xmlns="" xmlns:a16="http://schemas.microsoft.com/office/drawing/2014/main" val="10001"/>
                  </a:ext>
                </a:extLst>
              </a:tr>
              <a:tr h="283911">
                <a:tc>
                  <a:txBody>
                    <a:bodyPr/>
                    <a:lstStyle/>
                    <a:p>
                      <a:pPr algn="just">
                        <a:lnSpc>
                          <a:spcPct val="115000"/>
                        </a:lnSpc>
                        <a:spcAft>
                          <a:spcPts val="0"/>
                        </a:spcAft>
                      </a:pPr>
                      <a:r>
                        <a:rPr lang="tr-TR" sz="1100">
                          <a:solidFill>
                            <a:srgbClr val="000000"/>
                          </a:solidFill>
                          <a:latin typeface="Calibri"/>
                          <a:ea typeface="Calibri"/>
                          <a:cs typeface="Times New Roman"/>
                        </a:rPr>
                        <a:t>Kanun yapıcılar, üst düzey yöneticiler ve müdürler</a:t>
                      </a:r>
                      <a:endParaRPr lang="tr-TR" sz="1100">
                        <a:latin typeface="Calibri"/>
                        <a:ea typeface="Calibri"/>
                        <a:cs typeface="Times New Roman"/>
                      </a:endParaRPr>
                    </a:p>
                  </a:txBody>
                  <a:tcPr marL="68580" marR="68580" marT="0" marB="0"/>
                </a:tc>
                <a:tc>
                  <a:txBody>
                    <a:bodyPr/>
                    <a:lstStyle/>
                    <a:p>
                      <a:pPr algn="ctr">
                        <a:lnSpc>
                          <a:spcPct val="115000"/>
                        </a:lnSpc>
                        <a:spcAft>
                          <a:spcPts val="0"/>
                        </a:spcAft>
                      </a:pPr>
                      <a:r>
                        <a:rPr lang="tr-TR" sz="1100" dirty="0" smtClean="0">
                          <a:solidFill>
                            <a:srgbClr val="000000"/>
                          </a:solidFill>
                          <a:latin typeface="Calibri"/>
                          <a:ea typeface="Calibri"/>
                          <a:cs typeface="Times New Roman"/>
                        </a:rPr>
                        <a:t>290</a:t>
                      </a:r>
                      <a:endParaRPr lang="tr-TR" sz="1100" dirty="0">
                        <a:latin typeface="Calibri"/>
                        <a:ea typeface="Calibri"/>
                        <a:cs typeface="Times New Roman"/>
                      </a:endParaRPr>
                    </a:p>
                  </a:txBody>
                  <a:tcPr marL="68580" marR="68580" marT="0" marB="0"/>
                </a:tc>
                <a:extLst>
                  <a:ext uri="{0D108BD9-81ED-4DB2-BD59-A6C34878D82A}">
                    <a16:rowId xmlns="" xmlns:a16="http://schemas.microsoft.com/office/drawing/2014/main" val="10002"/>
                  </a:ext>
                </a:extLst>
              </a:tr>
              <a:tr h="283911">
                <a:tc>
                  <a:txBody>
                    <a:bodyPr/>
                    <a:lstStyle/>
                    <a:p>
                      <a:pPr algn="just">
                        <a:lnSpc>
                          <a:spcPct val="115000"/>
                        </a:lnSpc>
                        <a:spcAft>
                          <a:spcPts val="0"/>
                        </a:spcAft>
                      </a:pPr>
                      <a:r>
                        <a:rPr lang="tr-TR" sz="1100">
                          <a:solidFill>
                            <a:srgbClr val="000000"/>
                          </a:solidFill>
                          <a:latin typeface="Calibri"/>
                          <a:ea typeface="Calibri"/>
                          <a:cs typeface="Times New Roman"/>
                        </a:rPr>
                        <a:t>Profesyonel meslek mensupları</a:t>
                      </a:r>
                      <a:endParaRPr lang="tr-TR" sz="1100">
                        <a:latin typeface="Calibri"/>
                        <a:ea typeface="Calibri"/>
                        <a:cs typeface="Times New Roman"/>
                      </a:endParaRPr>
                    </a:p>
                  </a:txBody>
                  <a:tcPr marL="68580" marR="68580" marT="0" marB="0"/>
                </a:tc>
                <a:tc>
                  <a:txBody>
                    <a:bodyPr/>
                    <a:lstStyle/>
                    <a:p>
                      <a:pPr algn="ctr">
                        <a:lnSpc>
                          <a:spcPct val="115000"/>
                        </a:lnSpc>
                        <a:spcAft>
                          <a:spcPts val="0"/>
                        </a:spcAft>
                      </a:pPr>
                      <a:r>
                        <a:rPr lang="tr-TR" sz="1100" dirty="0" smtClean="0">
                          <a:solidFill>
                            <a:srgbClr val="000000"/>
                          </a:solidFill>
                          <a:latin typeface="Calibri"/>
                          <a:ea typeface="Calibri"/>
                          <a:cs typeface="Times New Roman"/>
                        </a:rPr>
                        <a:t>840</a:t>
                      </a:r>
                      <a:endParaRPr lang="tr-TR" sz="1100" dirty="0">
                        <a:latin typeface="Calibri"/>
                        <a:ea typeface="Calibri"/>
                        <a:cs typeface="Times New Roman"/>
                      </a:endParaRPr>
                    </a:p>
                  </a:txBody>
                  <a:tcPr marL="68580" marR="68580" marT="0" marB="0"/>
                </a:tc>
                <a:extLst>
                  <a:ext uri="{0D108BD9-81ED-4DB2-BD59-A6C34878D82A}">
                    <a16:rowId xmlns="" xmlns:a16="http://schemas.microsoft.com/office/drawing/2014/main" val="10003"/>
                  </a:ext>
                </a:extLst>
              </a:tr>
              <a:tr h="283911">
                <a:tc>
                  <a:txBody>
                    <a:bodyPr/>
                    <a:lstStyle/>
                    <a:p>
                      <a:pPr algn="just">
                        <a:lnSpc>
                          <a:spcPct val="115000"/>
                        </a:lnSpc>
                        <a:spcAft>
                          <a:spcPts val="0"/>
                        </a:spcAft>
                      </a:pPr>
                      <a:r>
                        <a:rPr lang="tr-TR" sz="1100" dirty="0">
                          <a:solidFill>
                            <a:srgbClr val="000000"/>
                          </a:solidFill>
                          <a:latin typeface="Calibri"/>
                          <a:ea typeface="Calibri"/>
                          <a:cs typeface="Times New Roman"/>
                        </a:rPr>
                        <a:t>Yardımcı profesyonel meslek mensupları</a:t>
                      </a:r>
                      <a:endParaRPr lang="tr-TR" sz="1100" dirty="0">
                        <a:latin typeface="Calibri"/>
                        <a:ea typeface="Calibri"/>
                        <a:cs typeface="Times New Roman"/>
                      </a:endParaRPr>
                    </a:p>
                  </a:txBody>
                  <a:tcPr marL="68580" marR="68580" marT="0" marB="0"/>
                </a:tc>
                <a:tc>
                  <a:txBody>
                    <a:bodyPr/>
                    <a:lstStyle/>
                    <a:p>
                      <a:pPr algn="ctr">
                        <a:lnSpc>
                          <a:spcPct val="115000"/>
                        </a:lnSpc>
                        <a:spcAft>
                          <a:spcPts val="0"/>
                        </a:spcAft>
                      </a:pPr>
                      <a:r>
                        <a:rPr lang="tr-TR" sz="1100" dirty="0" smtClean="0">
                          <a:solidFill>
                            <a:srgbClr val="000000"/>
                          </a:solidFill>
                          <a:latin typeface="Calibri"/>
                          <a:ea typeface="Calibri"/>
                          <a:cs typeface="Times New Roman"/>
                        </a:rPr>
                        <a:t>684</a:t>
                      </a:r>
                      <a:endParaRPr lang="tr-TR" sz="1100" dirty="0">
                        <a:latin typeface="Calibri"/>
                        <a:ea typeface="Calibri"/>
                        <a:cs typeface="Times New Roman"/>
                      </a:endParaRPr>
                    </a:p>
                  </a:txBody>
                  <a:tcPr marL="68580" marR="68580" marT="0" marB="0"/>
                </a:tc>
                <a:extLst>
                  <a:ext uri="{0D108BD9-81ED-4DB2-BD59-A6C34878D82A}">
                    <a16:rowId xmlns="" xmlns:a16="http://schemas.microsoft.com/office/drawing/2014/main" val="10004"/>
                  </a:ext>
                </a:extLst>
              </a:tr>
              <a:tr h="283911">
                <a:tc>
                  <a:txBody>
                    <a:bodyPr/>
                    <a:lstStyle/>
                    <a:p>
                      <a:pPr algn="just">
                        <a:lnSpc>
                          <a:spcPct val="115000"/>
                        </a:lnSpc>
                        <a:spcAft>
                          <a:spcPts val="0"/>
                        </a:spcAft>
                      </a:pPr>
                      <a:r>
                        <a:rPr lang="tr-TR" sz="1100">
                          <a:solidFill>
                            <a:srgbClr val="000000"/>
                          </a:solidFill>
                          <a:latin typeface="Calibri"/>
                          <a:ea typeface="Calibri"/>
                          <a:cs typeface="Times New Roman"/>
                        </a:rPr>
                        <a:t>Büro ve müşteri hizmetlerinde çalışan elemanlar</a:t>
                      </a:r>
                      <a:endParaRPr lang="tr-TR" sz="1100">
                        <a:latin typeface="Calibri"/>
                        <a:ea typeface="Calibri"/>
                        <a:cs typeface="Times New Roman"/>
                      </a:endParaRPr>
                    </a:p>
                  </a:txBody>
                  <a:tcPr marL="68580" marR="68580" marT="0" marB="0"/>
                </a:tc>
                <a:tc>
                  <a:txBody>
                    <a:bodyPr/>
                    <a:lstStyle/>
                    <a:p>
                      <a:pPr algn="ctr">
                        <a:lnSpc>
                          <a:spcPct val="115000"/>
                        </a:lnSpc>
                        <a:spcAft>
                          <a:spcPts val="0"/>
                        </a:spcAft>
                      </a:pPr>
                      <a:r>
                        <a:rPr lang="tr-TR" sz="1100" dirty="0" smtClean="0">
                          <a:solidFill>
                            <a:srgbClr val="000000"/>
                          </a:solidFill>
                          <a:latin typeface="Calibri"/>
                          <a:ea typeface="Calibri"/>
                          <a:cs typeface="Times New Roman"/>
                        </a:rPr>
                        <a:t>1</a:t>
                      </a:r>
                      <a:r>
                        <a:rPr lang="tr-TR" sz="1100" baseline="0" dirty="0" smtClean="0">
                          <a:solidFill>
                            <a:srgbClr val="000000"/>
                          </a:solidFill>
                          <a:latin typeface="Calibri"/>
                          <a:ea typeface="Calibri"/>
                          <a:cs typeface="Times New Roman"/>
                        </a:rPr>
                        <a:t> 105</a:t>
                      </a:r>
                      <a:endParaRPr lang="tr-TR" sz="1100" dirty="0">
                        <a:latin typeface="Calibri"/>
                        <a:ea typeface="Calibri"/>
                        <a:cs typeface="Times New Roman"/>
                      </a:endParaRPr>
                    </a:p>
                  </a:txBody>
                  <a:tcPr marL="68580" marR="68580" marT="0" marB="0"/>
                </a:tc>
                <a:extLst>
                  <a:ext uri="{0D108BD9-81ED-4DB2-BD59-A6C34878D82A}">
                    <a16:rowId xmlns="" xmlns:a16="http://schemas.microsoft.com/office/drawing/2014/main" val="10005"/>
                  </a:ext>
                </a:extLst>
              </a:tr>
              <a:tr h="283911">
                <a:tc>
                  <a:txBody>
                    <a:bodyPr/>
                    <a:lstStyle/>
                    <a:p>
                      <a:pPr algn="just">
                        <a:lnSpc>
                          <a:spcPct val="115000"/>
                        </a:lnSpc>
                        <a:spcAft>
                          <a:spcPts val="0"/>
                        </a:spcAft>
                      </a:pPr>
                      <a:r>
                        <a:rPr lang="tr-TR" sz="1100">
                          <a:solidFill>
                            <a:srgbClr val="000000"/>
                          </a:solidFill>
                          <a:latin typeface="Calibri"/>
                          <a:ea typeface="Calibri"/>
                          <a:cs typeface="Times New Roman"/>
                        </a:rPr>
                        <a:t>Hizmet ve satış elemanları</a:t>
                      </a:r>
                      <a:endParaRPr lang="tr-TR" sz="1100">
                        <a:latin typeface="Calibri"/>
                        <a:ea typeface="Calibri"/>
                        <a:cs typeface="Times New Roman"/>
                      </a:endParaRPr>
                    </a:p>
                  </a:txBody>
                  <a:tcPr marL="68580" marR="68580" marT="0" marB="0"/>
                </a:tc>
                <a:tc>
                  <a:txBody>
                    <a:bodyPr/>
                    <a:lstStyle/>
                    <a:p>
                      <a:pPr algn="ctr">
                        <a:lnSpc>
                          <a:spcPct val="115000"/>
                        </a:lnSpc>
                        <a:spcAft>
                          <a:spcPts val="0"/>
                        </a:spcAft>
                      </a:pPr>
                      <a:r>
                        <a:rPr lang="tr-TR" sz="1100" dirty="0" smtClean="0">
                          <a:solidFill>
                            <a:srgbClr val="000000"/>
                          </a:solidFill>
                          <a:latin typeface="Calibri"/>
                          <a:ea typeface="Calibri"/>
                          <a:cs typeface="Times New Roman"/>
                        </a:rPr>
                        <a:t>1 030</a:t>
                      </a:r>
                      <a:endParaRPr lang="tr-TR" sz="1100" dirty="0">
                        <a:latin typeface="Calibri"/>
                        <a:ea typeface="Calibri"/>
                        <a:cs typeface="Times New Roman"/>
                      </a:endParaRPr>
                    </a:p>
                  </a:txBody>
                  <a:tcPr marL="68580" marR="68580" marT="0" marB="0"/>
                </a:tc>
                <a:extLst>
                  <a:ext uri="{0D108BD9-81ED-4DB2-BD59-A6C34878D82A}">
                    <a16:rowId xmlns="" xmlns:a16="http://schemas.microsoft.com/office/drawing/2014/main" val="10006"/>
                  </a:ext>
                </a:extLst>
              </a:tr>
              <a:tr h="283911">
                <a:tc>
                  <a:txBody>
                    <a:bodyPr/>
                    <a:lstStyle/>
                    <a:p>
                      <a:pPr algn="just">
                        <a:lnSpc>
                          <a:spcPct val="115000"/>
                        </a:lnSpc>
                        <a:spcAft>
                          <a:spcPts val="0"/>
                        </a:spcAft>
                      </a:pPr>
                      <a:r>
                        <a:rPr lang="tr-TR" sz="1100">
                          <a:solidFill>
                            <a:srgbClr val="000000"/>
                          </a:solidFill>
                          <a:latin typeface="Calibri"/>
                          <a:ea typeface="Calibri"/>
                          <a:cs typeface="Times New Roman"/>
                        </a:rPr>
                        <a:t>Nitelikli tarım, hayvancılık, avcılık, ormancılık ve su ürünleri çalışanları</a:t>
                      </a:r>
                      <a:endParaRPr lang="tr-TR" sz="1100">
                        <a:latin typeface="Calibri"/>
                        <a:ea typeface="Calibri"/>
                        <a:cs typeface="Times New Roman"/>
                      </a:endParaRPr>
                    </a:p>
                  </a:txBody>
                  <a:tcPr marL="68580" marR="68580" marT="0" marB="0"/>
                </a:tc>
                <a:tc>
                  <a:txBody>
                    <a:bodyPr/>
                    <a:lstStyle/>
                    <a:p>
                      <a:pPr algn="ctr">
                        <a:lnSpc>
                          <a:spcPct val="115000"/>
                        </a:lnSpc>
                        <a:spcAft>
                          <a:spcPts val="0"/>
                        </a:spcAft>
                      </a:pPr>
                      <a:r>
                        <a:rPr lang="tr-TR" sz="1100" dirty="0" smtClean="0">
                          <a:solidFill>
                            <a:srgbClr val="000000"/>
                          </a:solidFill>
                          <a:latin typeface="Calibri"/>
                          <a:ea typeface="Calibri"/>
                          <a:cs typeface="Times New Roman"/>
                        </a:rPr>
                        <a:t>2 415</a:t>
                      </a:r>
                      <a:endParaRPr lang="tr-TR" sz="1100" dirty="0">
                        <a:latin typeface="Calibri"/>
                        <a:ea typeface="Calibri"/>
                        <a:cs typeface="Times New Roman"/>
                      </a:endParaRPr>
                    </a:p>
                  </a:txBody>
                  <a:tcPr marL="68580" marR="68580" marT="0" marB="0"/>
                </a:tc>
                <a:extLst>
                  <a:ext uri="{0D108BD9-81ED-4DB2-BD59-A6C34878D82A}">
                    <a16:rowId xmlns="" xmlns:a16="http://schemas.microsoft.com/office/drawing/2014/main" val="10007"/>
                  </a:ext>
                </a:extLst>
              </a:tr>
              <a:tr h="283911">
                <a:tc>
                  <a:txBody>
                    <a:bodyPr/>
                    <a:lstStyle/>
                    <a:p>
                      <a:pPr algn="just">
                        <a:lnSpc>
                          <a:spcPct val="115000"/>
                        </a:lnSpc>
                        <a:spcAft>
                          <a:spcPts val="0"/>
                        </a:spcAft>
                      </a:pPr>
                      <a:r>
                        <a:rPr lang="tr-TR" sz="1100" dirty="0">
                          <a:solidFill>
                            <a:srgbClr val="000000"/>
                          </a:solidFill>
                          <a:latin typeface="Calibri"/>
                          <a:ea typeface="Calibri"/>
                          <a:cs typeface="Times New Roman"/>
                        </a:rPr>
                        <a:t>Sanatkarlar ve ilgili işlerde çalışanlar</a:t>
                      </a:r>
                      <a:endParaRPr lang="tr-TR" sz="1100" dirty="0">
                        <a:latin typeface="Calibri"/>
                        <a:ea typeface="Calibri"/>
                        <a:cs typeface="Times New Roman"/>
                      </a:endParaRPr>
                    </a:p>
                  </a:txBody>
                  <a:tcPr marL="68580" marR="68580" marT="0" marB="0"/>
                </a:tc>
                <a:tc>
                  <a:txBody>
                    <a:bodyPr/>
                    <a:lstStyle/>
                    <a:p>
                      <a:pPr algn="ctr">
                        <a:lnSpc>
                          <a:spcPct val="115000"/>
                        </a:lnSpc>
                        <a:spcAft>
                          <a:spcPts val="0"/>
                        </a:spcAft>
                      </a:pPr>
                      <a:r>
                        <a:rPr lang="tr-TR" sz="1100" dirty="0" smtClean="0">
                          <a:solidFill>
                            <a:srgbClr val="000000"/>
                          </a:solidFill>
                          <a:latin typeface="Calibri"/>
                          <a:ea typeface="Calibri"/>
                          <a:cs typeface="Times New Roman"/>
                        </a:rPr>
                        <a:t>412</a:t>
                      </a:r>
                      <a:endParaRPr lang="tr-TR" sz="1100" dirty="0">
                        <a:latin typeface="Calibri"/>
                        <a:ea typeface="Calibri"/>
                        <a:cs typeface="Times New Roman"/>
                      </a:endParaRPr>
                    </a:p>
                  </a:txBody>
                  <a:tcPr marL="68580" marR="68580" marT="0" marB="0"/>
                </a:tc>
                <a:extLst>
                  <a:ext uri="{0D108BD9-81ED-4DB2-BD59-A6C34878D82A}">
                    <a16:rowId xmlns="" xmlns:a16="http://schemas.microsoft.com/office/drawing/2014/main" val="10008"/>
                  </a:ext>
                </a:extLst>
              </a:tr>
              <a:tr h="283911">
                <a:tc>
                  <a:txBody>
                    <a:bodyPr/>
                    <a:lstStyle/>
                    <a:p>
                      <a:pPr algn="just">
                        <a:lnSpc>
                          <a:spcPct val="115000"/>
                        </a:lnSpc>
                        <a:spcAft>
                          <a:spcPts val="0"/>
                        </a:spcAft>
                      </a:pPr>
                      <a:r>
                        <a:rPr lang="tr-TR" sz="1100">
                          <a:solidFill>
                            <a:srgbClr val="000000"/>
                          </a:solidFill>
                          <a:latin typeface="Calibri"/>
                          <a:ea typeface="Calibri"/>
                          <a:cs typeface="Times New Roman"/>
                        </a:rPr>
                        <a:t>Tesis ve makine operatörleri ve montajcılar</a:t>
                      </a:r>
                      <a:endParaRPr lang="tr-TR" sz="1100">
                        <a:latin typeface="Calibri"/>
                        <a:ea typeface="Calibri"/>
                        <a:cs typeface="Times New Roman"/>
                      </a:endParaRPr>
                    </a:p>
                  </a:txBody>
                  <a:tcPr marL="68580" marR="68580" marT="0" marB="0"/>
                </a:tc>
                <a:tc>
                  <a:txBody>
                    <a:bodyPr/>
                    <a:lstStyle/>
                    <a:p>
                      <a:pPr algn="ctr">
                        <a:lnSpc>
                          <a:spcPct val="115000"/>
                        </a:lnSpc>
                        <a:spcAft>
                          <a:spcPts val="0"/>
                        </a:spcAft>
                      </a:pPr>
                      <a:r>
                        <a:rPr lang="tr-TR" sz="1100" dirty="0" smtClean="0">
                          <a:solidFill>
                            <a:srgbClr val="000000"/>
                          </a:solidFill>
                          <a:latin typeface="Calibri"/>
                          <a:ea typeface="Calibri"/>
                          <a:cs typeface="Times New Roman"/>
                        </a:rPr>
                        <a:t>409</a:t>
                      </a:r>
                      <a:endParaRPr lang="tr-TR" sz="1100" dirty="0">
                        <a:latin typeface="Calibri"/>
                        <a:ea typeface="Calibri"/>
                        <a:cs typeface="Times New Roman"/>
                      </a:endParaRPr>
                    </a:p>
                  </a:txBody>
                  <a:tcPr marL="68580" marR="68580" marT="0" marB="0"/>
                </a:tc>
                <a:extLst>
                  <a:ext uri="{0D108BD9-81ED-4DB2-BD59-A6C34878D82A}">
                    <a16:rowId xmlns="" xmlns:a16="http://schemas.microsoft.com/office/drawing/2014/main" val="10009"/>
                  </a:ext>
                </a:extLst>
              </a:tr>
              <a:tr h="283911">
                <a:tc>
                  <a:txBody>
                    <a:bodyPr/>
                    <a:lstStyle/>
                    <a:p>
                      <a:pPr algn="just">
                        <a:lnSpc>
                          <a:spcPct val="115000"/>
                        </a:lnSpc>
                        <a:spcAft>
                          <a:spcPts val="0"/>
                        </a:spcAft>
                      </a:pPr>
                      <a:r>
                        <a:rPr lang="tr-TR" sz="1100">
                          <a:solidFill>
                            <a:srgbClr val="000000"/>
                          </a:solidFill>
                          <a:latin typeface="Calibri"/>
                          <a:ea typeface="Calibri"/>
                          <a:cs typeface="Times New Roman"/>
                        </a:rPr>
                        <a:t>Nitelik gerektirmeyen işlerde çalışanlar</a:t>
                      </a:r>
                      <a:endParaRPr lang="tr-TR" sz="1100">
                        <a:latin typeface="Calibri"/>
                        <a:ea typeface="Calibri"/>
                        <a:cs typeface="Times New Roman"/>
                      </a:endParaRPr>
                    </a:p>
                  </a:txBody>
                  <a:tcPr marL="68580" marR="68580" marT="0" marB="0"/>
                </a:tc>
                <a:tc>
                  <a:txBody>
                    <a:bodyPr/>
                    <a:lstStyle/>
                    <a:p>
                      <a:pPr algn="ctr">
                        <a:lnSpc>
                          <a:spcPct val="115000"/>
                        </a:lnSpc>
                        <a:spcAft>
                          <a:spcPts val="0"/>
                        </a:spcAft>
                      </a:pPr>
                      <a:r>
                        <a:rPr lang="tr-TR" sz="1100" dirty="0">
                          <a:solidFill>
                            <a:srgbClr val="000000"/>
                          </a:solidFill>
                          <a:latin typeface="Calibri"/>
                          <a:ea typeface="Calibri"/>
                          <a:cs typeface="Times New Roman"/>
                        </a:rPr>
                        <a:t>1 </a:t>
                      </a:r>
                      <a:r>
                        <a:rPr lang="tr-TR" sz="1100" dirty="0" smtClean="0">
                          <a:solidFill>
                            <a:srgbClr val="000000"/>
                          </a:solidFill>
                          <a:latin typeface="Calibri"/>
                          <a:ea typeface="Calibri"/>
                          <a:cs typeface="Times New Roman"/>
                        </a:rPr>
                        <a:t>860</a:t>
                      </a:r>
                      <a:endParaRPr lang="tr-TR" sz="1100" dirty="0">
                        <a:latin typeface="Calibri"/>
                        <a:ea typeface="Calibri"/>
                        <a:cs typeface="Times New Roman"/>
                      </a:endParaRPr>
                    </a:p>
                  </a:txBody>
                  <a:tcPr marL="68580" marR="68580" marT="0" marB="0"/>
                </a:tc>
                <a:extLst>
                  <a:ext uri="{0D108BD9-81ED-4DB2-BD59-A6C34878D82A}">
                    <a16:rowId xmlns="" xmlns:a16="http://schemas.microsoft.com/office/drawing/2014/main" val="10010"/>
                  </a:ext>
                </a:extLst>
              </a:tr>
              <a:tr h="283911">
                <a:tc>
                  <a:txBody>
                    <a:bodyPr/>
                    <a:lstStyle/>
                    <a:p>
                      <a:pPr algn="just">
                        <a:lnSpc>
                          <a:spcPct val="115000"/>
                        </a:lnSpc>
                        <a:spcAft>
                          <a:spcPts val="0"/>
                        </a:spcAft>
                      </a:pPr>
                      <a:r>
                        <a:rPr lang="tr-TR" sz="1100" dirty="0">
                          <a:solidFill>
                            <a:srgbClr val="000000"/>
                          </a:solidFill>
                          <a:latin typeface="Calibri"/>
                          <a:ea typeface="Calibri"/>
                          <a:cs typeface="Times New Roman"/>
                        </a:rPr>
                        <a:t>Toplam İstihdam</a:t>
                      </a:r>
                      <a:endParaRPr lang="tr-TR" sz="1100" dirty="0">
                        <a:latin typeface="Calibri"/>
                        <a:ea typeface="Calibri"/>
                        <a:cs typeface="Times New Roman"/>
                      </a:endParaRPr>
                    </a:p>
                  </a:txBody>
                  <a:tcPr marL="68580" marR="68580" marT="0" marB="0"/>
                </a:tc>
                <a:tc>
                  <a:txBody>
                    <a:bodyPr/>
                    <a:lstStyle/>
                    <a:p>
                      <a:pPr algn="ctr">
                        <a:lnSpc>
                          <a:spcPct val="115000"/>
                        </a:lnSpc>
                        <a:spcAft>
                          <a:spcPts val="0"/>
                        </a:spcAft>
                      </a:pPr>
                      <a:r>
                        <a:rPr lang="tr-TR" sz="1100" dirty="0" smtClean="0">
                          <a:solidFill>
                            <a:srgbClr val="000000"/>
                          </a:solidFill>
                          <a:latin typeface="Calibri"/>
                          <a:ea typeface="Calibri"/>
                          <a:cs typeface="Times New Roman"/>
                        </a:rPr>
                        <a:t>9 045</a:t>
                      </a:r>
                      <a:endParaRPr lang="tr-TR" sz="1100" dirty="0">
                        <a:latin typeface="Calibri"/>
                        <a:ea typeface="Calibri"/>
                        <a:cs typeface="Times New Roman"/>
                      </a:endParaRPr>
                    </a:p>
                  </a:txBody>
                  <a:tcPr marL="68580" marR="68580" marT="0" marB="0"/>
                </a:tc>
                <a:extLst>
                  <a:ext uri="{0D108BD9-81ED-4DB2-BD59-A6C34878D82A}">
                    <a16:rowId xmlns="" xmlns:a16="http://schemas.microsoft.com/office/drawing/2014/main" val="10011"/>
                  </a:ext>
                </a:extLst>
              </a:tr>
            </a:tbl>
          </a:graphicData>
        </a:graphic>
      </p:graphicFrame>
      <p:pic>
        <p:nvPicPr>
          <p:cNvPr id="7" name="Resim 6"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9" name="Resim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10" name="Resim 9"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11" name="Resim 10"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12" name="Resim 11"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Dikdörtgen"/>
          <p:cNvSpPr/>
          <p:nvPr/>
        </p:nvSpPr>
        <p:spPr>
          <a:xfrm>
            <a:off x="2071670" y="1500174"/>
            <a:ext cx="4572000" cy="646331"/>
          </a:xfrm>
          <a:prstGeom prst="rect">
            <a:avLst/>
          </a:prstGeom>
        </p:spPr>
        <p:txBody>
          <a:bodyPr>
            <a:spAutoFit/>
          </a:bodyPr>
          <a:lstStyle/>
          <a:p>
            <a:pPr algn="ctr">
              <a:buNone/>
            </a:pPr>
            <a:r>
              <a:rPr lang="tr-TR" b="1" dirty="0" smtClean="0"/>
              <a:t>OECD </a:t>
            </a:r>
            <a:r>
              <a:rPr lang="tr-TR" b="1" dirty="0"/>
              <a:t>Ülkeleri </a:t>
            </a:r>
            <a:r>
              <a:rPr lang="tr-TR" b="1" dirty="0" smtClean="0"/>
              <a:t>2015 </a:t>
            </a:r>
            <a:r>
              <a:rPr lang="tr-TR" b="1" dirty="0"/>
              <a:t>yılı Kadın İstihdam Oranları (Kaynak:OECD)</a:t>
            </a:r>
          </a:p>
        </p:txBody>
      </p:sp>
      <p:graphicFrame>
        <p:nvGraphicFramePr>
          <p:cNvPr id="3" name="İçerik Yer Tutucusu 2"/>
          <p:cNvGraphicFramePr>
            <a:graphicFrameLocks noGrp="1"/>
          </p:cNvGraphicFramePr>
          <p:nvPr>
            <p:ph idx="1"/>
            <p:extLst>
              <p:ext uri="{D42A27DB-BD31-4B8C-83A1-F6EECF244321}">
                <p14:modId xmlns:p14="http://schemas.microsoft.com/office/powerpoint/2010/main" val="3423565814"/>
              </p:ext>
            </p:extLst>
          </p:nvPr>
        </p:nvGraphicFramePr>
        <p:xfrm>
          <a:off x="1259631" y="2276873"/>
          <a:ext cx="6480720" cy="3096343"/>
        </p:xfrm>
        <a:graphic>
          <a:graphicData uri="http://schemas.openxmlformats.org/drawingml/2006/table">
            <a:tbl>
              <a:tblPr firstRow="1" firstCol="1" bandRow="1">
                <a:tableStyleId>{5C22544A-7EE6-4342-B048-85BDC9FD1C3A}</a:tableStyleId>
              </a:tblPr>
              <a:tblGrid>
                <a:gridCol w="3240360"/>
                <a:gridCol w="3240360"/>
              </a:tblGrid>
              <a:tr h="232781">
                <a:tc>
                  <a:txBody>
                    <a:bodyPr/>
                    <a:lstStyle/>
                    <a:p>
                      <a:pPr>
                        <a:lnSpc>
                          <a:spcPct val="107000"/>
                        </a:lnSpc>
                        <a:spcAft>
                          <a:spcPts val="0"/>
                        </a:spcAft>
                        <a:tabLst>
                          <a:tab pos="1076325" algn="l"/>
                        </a:tabLst>
                      </a:pPr>
                      <a:r>
                        <a:rPr lang="tr-TR" sz="1100" b="0" dirty="0">
                          <a:solidFill>
                            <a:schemeClr val="tx1"/>
                          </a:solidFill>
                          <a:effectLst/>
                        </a:rPr>
                        <a:t>Ülke</a:t>
                      </a:r>
                      <a:endParaRPr lang="tr-T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076325" algn="l"/>
                        </a:tabLst>
                      </a:pPr>
                      <a:r>
                        <a:rPr lang="tr-TR" sz="1100" dirty="0">
                          <a:solidFill>
                            <a:schemeClr val="tx1"/>
                          </a:solidFill>
                          <a:effectLst/>
                        </a:rPr>
                        <a:t>İstihdam </a:t>
                      </a:r>
                      <a:r>
                        <a:rPr lang="tr-TR" sz="1100" dirty="0" smtClean="0">
                          <a:solidFill>
                            <a:schemeClr val="tx1"/>
                          </a:solidFill>
                          <a:effectLst/>
                        </a:rPr>
                        <a:t>Oranı (%)</a:t>
                      </a:r>
                      <a:endParaRPr lang="tr-TR"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20274">
                <a:tc>
                  <a:txBody>
                    <a:bodyPr/>
                    <a:lstStyle/>
                    <a:p>
                      <a:pPr>
                        <a:lnSpc>
                          <a:spcPct val="107000"/>
                        </a:lnSpc>
                        <a:spcAft>
                          <a:spcPts val="0"/>
                        </a:spcAft>
                        <a:tabLst>
                          <a:tab pos="1076325" algn="l"/>
                        </a:tabLst>
                      </a:pPr>
                      <a:r>
                        <a:rPr lang="tr-TR" sz="1100">
                          <a:effectLst/>
                        </a:rPr>
                        <a:t>İzlanda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100">
                          <a:effectLst/>
                        </a:rPr>
                        <a:t>85,3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20274">
                <a:tc>
                  <a:txBody>
                    <a:bodyPr/>
                    <a:lstStyle/>
                    <a:p>
                      <a:pPr>
                        <a:lnSpc>
                          <a:spcPct val="107000"/>
                        </a:lnSpc>
                        <a:spcAft>
                          <a:spcPts val="0"/>
                        </a:spcAft>
                        <a:tabLst>
                          <a:tab pos="1076325" algn="l"/>
                        </a:tabLst>
                      </a:pPr>
                      <a:r>
                        <a:rPr lang="tr-TR" sz="1100">
                          <a:effectLst/>
                        </a:rPr>
                        <a:t>Norveç</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100">
                          <a:effectLst/>
                        </a:rPr>
                        <a:t>78,6</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20274">
                <a:tc>
                  <a:txBody>
                    <a:bodyPr/>
                    <a:lstStyle/>
                    <a:p>
                      <a:pPr>
                        <a:lnSpc>
                          <a:spcPct val="107000"/>
                        </a:lnSpc>
                        <a:spcAft>
                          <a:spcPts val="0"/>
                        </a:spcAft>
                        <a:tabLst>
                          <a:tab pos="1076325" algn="l"/>
                        </a:tabLst>
                      </a:pPr>
                      <a:r>
                        <a:rPr lang="tr-TR" sz="1100">
                          <a:effectLst/>
                        </a:rPr>
                        <a:t>İsviçre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100">
                          <a:effectLst/>
                        </a:rPr>
                        <a:t>77,2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20274">
                <a:tc>
                  <a:txBody>
                    <a:bodyPr/>
                    <a:lstStyle/>
                    <a:p>
                      <a:pPr>
                        <a:lnSpc>
                          <a:spcPct val="107000"/>
                        </a:lnSpc>
                        <a:spcAft>
                          <a:spcPts val="0"/>
                        </a:spcAft>
                        <a:tabLst>
                          <a:tab pos="1076325" algn="l"/>
                        </a:tabLst>
                      </a:pPr>
                      <a:r>
                        <a:rPr lang="tr-TR" sz="1100">
                          <a:effectLst/>
                        </a:rPr>
                        <a:t>Almanya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100">
                          <a:effectLst/>
                        </a:rPr>
                        <a:t>75,3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20274">
                <a:tc>
                  <a:txBody>
                    <a:bodyPr/>
                    <a:lstStyle/>
                    <a:p>
                      <a:pPr>
                        <a:lnSpc>
                          <a:spcPct val="107000"/>
                        </a:lnSpc>
                        <a:spcAft>
                          <a:spcPts val="0"/>
                        </a:spcAft>
                        <a:tabLst>
                          <a:tab pos="1076325" algn="l"/>
                        </a:tabLst>
                      </a:pPr>
                      <a:r>
                        <a:rPr lang="tr-TR" sz="1100">
                          <a:effectLst/>
                        </a:rPr>
                        <a:t>Birleşik Krallık</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100">
                          <a:effectLst/>
                        </a:rPr>
                        <a:t>73,1</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20274">
                <a:tc>
                  <a:txBody>
                    <a:bodyPr/>
                    <a:lstStyle/>
                    <a:p>
                      <a:pPr>
                        <a:lnSpc>
                          <a:spcPct val="107000"/>
                        </a:lnSpc>
                        <a:spcAft>
                          <a:spcPts val="0"/>
                        </a:spcAft>
                        <a:tabLst>
                          <a:tab pos="1076325" algn="l"/>
                        </a:tabLst>
                      </a:pPr>
                      <a:r>
                        <a:rPr lang="tr-TR" sz="1100">
                          <a:effectLst/>
                        </a:rPr>
                        <a:t>ABD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100">
                          <a:effectLst/>
                        </a:rPr>
                        <a:t>70,2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20274">
                <a:tc>
                  <a:txBody>
                    <a:bodyPr/>
                    <a:lstStyle/>
                    <a:p>
                      <a:pPr>
                        <a:lnSpc>
                          <a:spcPct val="107000"/>
                        </a:lnSpc>
                        <a:spcAft>
                          <a:spcPts val="0"/>
                        </a:spcAft>
                        <a:tabLst>
                          <a:tab pos="1076325" algn="l"/>
                        </a:tabLst>
                      </a:pPr>
                      <a:r>
                        <a:rPr lang="tr-TR" sz="1100" dirty="0">
                          <a:effectLst/>
                        </a:rPr>
                        <a:t>İsrail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100" dirty="0">
                          <a:effectLst/>
                        </a:rPr>
                        <a:t>69,8</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20274">
                <a:tc>
                  <a:txBody>
                    <a:bodyPr/>
                    <a:lstStyle/>
                    <a:p>
                      <a:pPr>
                        <a:lnSpc>
                          <a:spcPct val="107000"/>
                        </a:lnSpc>
                        <a:spcAft>
                          <a:spcPts val="0"/>
                        </a:spcAft>
                        <a:tabLst>
                          <a:tab pos="1076325" algn="l"/>
                        </a:tabLst>
                      </a:pPr>
                      <a:r>
                        <a:rPr lang="tr-TR" sz="1100">
                          <a:effectLst/>
                        </a:rPr>
                        <a:t>Belçika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100">
                          <a:effectLst/>
                        </a:rPr>
                        <a:t>64,5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20274">
                <a:tc>
                  <a:txBody>
                    <a:bodyPr/>
                    <a:lstStyle/>
                    <a:p>
                      <a:pPr>
                        <a:lnSpc>
                          <a:spcPct val="107000"/>
                        </a:lnSpc>
                        <a:spcAft>
                          <a:spcPts val="0"/>
                        </a:spcAft>
                        <a:tabLst>
                          <a:tab pos="1076325" algn="l"/>
                        </a:tabLst>
                      </a:pPr>
                      <a:r>
                        <a:rPr lang="tr-TR" sz="1100">
                          <a:effectLst/>
                        </a:rPr>
                        <a:t>İspanya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100">
                          <a:effectLst/>
                        </a:rPr>
                        <a:t>63,3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20274">
                <a:tc>
                  <a:txBody>
                    <a:bodyPr/>
                    <a:lstStyle/>
                    <a:p>
                      <a:pPr>
                        <a:lnSpc>
                          <a:spcPct val="107000"/>
                        </a:lnSpc>
                        <a:spcAft>
                          <a:spcPts val="0"/>
                        </a:spcAft>
                        <a:tabLst>
                          <a:tab pos="1076325" algn="l"/>
                        </a:tabLst>
                      </a:pPr>
                      <a:r>
                        <a:rPr lang="tr-TR" sz="1100">
                          <a:effectLst/>
                        </a:rPr>
                        <a:t>Yunanistan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100">
                          <a:effectLst/>
                        </a:rPr>
                        <a:t>60,2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20274">
                <a:tc>
                  <a:txBody>
                    <a:bodyPr/>
                    <a:lstStyle/>
                    <a:p>
                      <a:pPr>
                        <a:lnSpc>
                          <a:spcPct val="107000"/>
                        </a:lnSpc>
                        <a:spcAft>
                          <a:spcPts val="0"/>
                        </a:spcAft>
                        <a:tabLst>
                          <a:tab pos="1076325" algn="l"/>
                        </a:tabLst>
                      </a:pPr>
                      <a:r>
                        <a:rPr lang="tr-TR" sz="1100">
                          <a:effectLst/>
                        </a:rPr>
                        <a:t>İtalya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100">
                          <a:effectLst/>
                        </a:rPr>
                        <a:t>57,5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20274">
                <a:tc>
                  <a:txBody>
                    <a:bodyPr/>
                    <a:lstStyle/>
                    <a:p>
                      <a:pPr>
                        <a:lnSpc>
                          <a:spcPct val="107000"/>
                        </a:lnSpc>
                        <a:spcAft>
                          <a:spcPts val="0"/>
                        </a:spcAft>
                        <a:tabLst>
                          <a:tab pos="1076325" algn="l"/>
                        </a:tabLst>
                      </a:pPr>
                      <a:r>
                        <a:rPr lang="tr-TR" sz="1100">
                          <a:effectLst/>
                        </a:rPr>
                        <a:t>Meksika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100">
                          <a:effectLst/>
                        </a:rPr>
                        <a:t>49,3</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20274">
                <a:tc>
                  <a:txBody>
                    <a:bodyPr/>
                    <a:lstStyle/>
                    <a:p>
                      <a:pPr>
                        <a:lnSpc>
                          <a:spcPct val="107000"/>
                        </a:lnSpc>
                        <a:spcAft>
                          <a:spcPts val="0"/>
                        </a:spcAft>
                        <a:tabLst>
                          <a:tab pos="1076325" algn="l"/>
                        </a:tabLst>
                      </a:pPr>
                      <a:r>
                        <a:rPr lang="tr-TR" sz="1100">
                          <a:effectLst/>
                        </a:rPr>
                        <a:t>Türkiye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1076325" algn="l"/>
                        </a:tabLst>
                      </a:pPr>
                      <a:r>
                        <a:rPr lang="tr-TR" sz="1100" dirty="0">
                          <a:effectLst/>
                        </a:rPr>
                        <a:t>30,2</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pic>
        <p:nvPicPr>
          <p:cNvPr id="8" name="Resim 7"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9" name="Resim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11" name="Resim 10"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12" name="Resim 11"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13" name="Resim 12"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7 İçerik Yer Tutucusu"/>
          <p:cNvGraphicFramePr>
            <a:graphicFrameLocks noGrp="1"/>
          </p:cNvGraphicFramePr>
          <p:nvPr>
            <p:ph idx="1"/>
            <p:extLst>
              <p:ext uri="{D42A27DB-BD31-4B8C-83A1-F6EECF244321}">
                <p14:modId xmlns:p14="http://schemas.microsoft.com/office/powerpoint/2010/main" val="497231408"/>
              </p:ext>
            </p:extLst>
          </p:nvPr>
        </p:nvGraphicFramePr>
        <p:xfrm>
          <a:off x="467544" y="1556792"/>
          <a:ext cx="8229600" cy="3580130"/>
        </p:xfrm>
        <a:graphic>
          <a:graphicData uri="http://schemas.openxmlformats.org/drawingml/2006/table">
            <a:tbl>
              <a:tblPr firstRow="1" bandRow="1">
                <a:tableStyleId>{5C22544A-7EE6-4342-B048-85BDC9FD1C3A}</a:tableStyleId>
              </a:tblPr>
              <a:tblGrid>
                <a:gridCol w="2743200">
                  <a:extLst>
                    <a:ext uri="{9D8B030D-6E8A-4147-A177-3AD203B41FA5}">
                      <a16:colId xmlns="" xmlns:a16="http://schemas.microsoft.com/office/drawing/2014/main" val="20000"/>
                    </a:ext>
                  </a:extLst>
                </a:gridCol>
                <a:gridCol w="2743200">
                  <a:extLst>
                    <a:ext uri="{9D8B030D-6E8A-4147-A177-3AD203B41FA5}">
                      <a16:colId xmlns="" xmlns:a16="http://schemas.microsoft.com/office/drawing/2014/main" val="20001"/>
                    </a:ext>
                  </a:extLst>
                </a:gridCol>
                <a:gridCol w="2743200">
                  <a:extLst>
                    <a:ext uri="{9D8B030D-6E8A-4147-A177-3AD203B41FA5}">
                      <a16:colId xmlns="" xmlns:a16="http://schemas.microsoft.com/office/drawing/2014/main" val="20002"/>
                    </a:ext>
                  </a:extLst>
                </a:gridCol>
              </a:tblGrid>
              <a:tr h="613410">
                <a:tc gridSpan="3">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2400" b="1" kern="1200" dirty="0">
                          <a:solidFill>
                            <a:schemeClr val="lt1"/>
                          </a:solidFill>
                          <a:latin typeface="+mn-lt"/>
                          <a:ea typeface="+mn-ea"/>
                          <a:cs typeface="+mn-cs"/>
                        </a:rPr>
                        <a:t>İşgücüne Dahil Olmama Nedenleri (</a:t>
                      </a:r>
                      <a:r>
                        <a:rPr lang="tr-TR" sz="2400" b="1" kern="1200" dirty="0" smtClean="0">
                          <a:solidFill>
                            <a:schemeClr val="lt1"/>
                          </a:solidFill>
                          <a:latin typeface="+mn-lt"/>
                          <a:ea typeface="+mn-ea"/>
                          <a:cs typeface="+mn-cs"/>
                        </a:rPr>
                        <a:t>2015)</a:t>
                      </a:r>
                      <a:endParaRPr lang="tr-TR" sz="2400" b="1" kern="1200" dirty="0">
                        <a:solidFill>
                          <a:schemeClr val="lt1"/>
                        </a:solidFill>
                        <a:latin typeface="+mn-lt"/>
                        <a:ea typeface="+mn-ea"/>
                        <a:cs typeface="+mn-cs"/>
                      </a:endParaRPr>
                    </a:p>
                    <a:p>
                      <a:pPr algn="ctr">
                        <a:lnSpc>
                          <a:spcPct val="115000"/>
                        </a:lnSpc>
                        <a:spcAft>
                          <a:spcPts val="0"/>
                        </a:spcAft>
                      </a:pPr>
                      <a:endParaRPr lang="tr-TR" sz="1100" dirty="0">
                        <a:latin typeface="Calibri"/>
                        <a:ea typeface="Calibri"/>
                        <a:cs typeface="Times New Roman"/>
                      </a:endParaRPr>
                    </a:p>
                  </a:txBody>
                  <a:tcPr marL="68580" marR="68580" marT="0" marB="0"/>
                </a:tc>
                <a:tc hMerge="1">
                  <a:txBody>
                    <a:bodyPr/>
                    <a:lstStyle/>
                    <a:p>
                      <a:pPr algn="ctr">
                        <a:lnSpc>
                          <a:spcPct val="115000"/>
                        </a:lnSpc>
                        <a:spcAft>
                          <a:spcPts val="0"/>
                        </a:spcAft>
                      </a:pPr>
                      <a:endParaRPr lang="tr-TR" sz="1100" dirty="0">
                        <a:latin typeface="Calibri"/>
                        <a:ea typeface="Calibri"/>
                        <a:cs typeface="Times New Roman"/>
                      </a:endParaRPr>
                    </a:p>
                  </a:txBody>
                  <a:tcPr marL="68580" marR="68580" marT="0" marB="0"/>
                </a:tc>
                <a:tc hMerge="1">
                  <a:txBody>
                    <a:bodyPr/>
                    <a:lstStyle/>
                    <a:p>
                      <a:pPr algn="ctr">
                        <a:lnSpc>
                          <a:spcPct val="115000"/>
                        </a:lnSpc>
                        <a:spcAft>
                          <a:spcPts val="0"/>
                        </a:spcAft>
                      </a:pPr>
                      <a:endParaRPr lang="tr-TR" sz="1100" dirty="0">
                        <a:latin typeface="Calibri"/>
                        <a:ea typeface="Calibri"/>
                        <a:cs typeface="Times New Roman"/>
                      </a:endParaRPr>
                    </a:p>
                  </a:txBody>
                  <a:tcPr marL="68580" marR="68580" marT="0" marB="0"/>
                </a:tc>
                <a:extLst>
                  <a:ext uri="{0D108BD9-81ED-4DB2-BD59-A6C34878D82A}">
                    <a16:rowId xmlns="" xmlns:a16="http://schemas.microsoft.com/office/drawing/2014/main" val="10000"/>
                  </a:ext>
                </a:extLst>
              </a:tr>
              <a:tr h="370840">
                <a:tc>
                  <a:txBody>
                    <a:bodyPr/>
                    <a:lstStyle/>
                    <a:p>
                      <a:pPr algn="ctr">
                        <a:lnSpc>
                          <a:spcPct val="115000"/>
                        </a:lnSpc>
                        <a:spcAft>
                          <a:spcPts val="0"/>
                        </a:spcAft>
                      </a:pPr>
                      <a:r>
                        <a:rPr lang="tr-TR" sz="1100" b="1" dirty="0">
                          <a:solidFill>
                            <a:srgbClr val="000000"/>
                          </a:solidFill>
                          <a:latin typeface="Calibri"/>
                          <a:ea typeface="Calibri"/>
                          <a:cs typeface="Times New Roman"/>
                        </a:rPr>
                        <a:t>Nedenler</a:t>
                      </a:r>
                      <a:endParaRPr lang="tr-TR" sz="1100" dirty="0">
                        <a:latin typeface="Calibri"/>
                        <a:ea typeface="Calibri"/>
                        <a:cs typeface="Times New Roman"/>
                      </a:endParaRPr>
                    </a:p>
                  </a:txBody>
                  <a:tcPr marL="68580" marR="68580" marT="0" marB="0"/>
                </a:tc>
                <a:tc>
                  <a:txBody>
                    <a:bodyPr/>
                    <a:lstStyle/>
                    <a:p>
                      <a:pPr algn="ctr">
                        <a:lnSpc>
                          <a:spcPct val="115000"/>
                        </a:lnSpc>
                        <a:spcAft>
                          <a:spcPts val="0"/>
                        </a:spcAft>
                      </a:pPr>
                      <a:r>
                        <a:rPr lang="tr-TR" sz="1100" b="1" dirty="0">
                          <a:solidFill>
                            <a:srgbClr val="000000"/>
                          </a:solidFill>
                          <a:latin typeface="Calibri"/>
                          <a:ea typeface="Calibri"/>
                          <a:cs typeface="Times New Roman"/>
                        </a:rPr>
                        <a:t>Kadın</a:t>
                      </a:r>
                      <a:endParaRPr lang="tr-TR" sz="1100" dirty="0">
                        <a:latin typeface="Calibri"/>
                        <a:ea typeface="Calibri"/>
                        <a:cs typeface="Times New Roman"/>
                      </a:endParaRPr>
                    </a:p>
                  </a:txBody>
                  <a:tcPr marL="68580" marR="68580" marT="0" marB="0"/>
                </a:tc>
                <a:tc>
                  <a:txBody>
                    <a:bodyPr/>
                    <a:lstStyle/>
                    <a:p>
                      <a:pPr algn="ctr">
                        <a:lnSpc>
                          <a:spcPct val="115000"/>
                        </a:lnSpc>
                        <a:spcAft>
                          <a:spcPts val="0"/>
                        </a:spcAft>
                      </a:pPr>
                      <a:r>
                        <a:rPr lang="tr-TR" sz="1100" b="1" dirty="0">
                          <a:solidFill>
                            <a:srgbClr val="000000"/>
                          </a:solidFill>
                          <a:latin typeface="Calibri"/>
                          <a:ea typeface="Calibri"/>
                          <a:cs typeface="Times New Roman"/>
                        </a:rPr>
                        <a:t>Erkek</a:t>
                      </a:r>
                      <a:endParaRPr lang="tr-TR" sz="1100" dirty="0">
                        <a:latin typeface="Calibri"/>
                        <a:ea typeface="Calibri"/>
                        <a:cs typeface="Times New Roman"/>
                      </a:endParaRPr>
                    </a:p>
                  </a:txBody>
                  <a:tcPr marL="68580" marR="68580" marT="0" marB="0"/>
                </a:tc>
                <a:extLst>
                  <a:ext uri="{0D108BD9-81ED-4DB2-BD59-A6C34878D82A}">
                    <a16:rowId xmlns="" xmlns:a16="http://schemas.microsoft.com/office/drawing/2014/main" val="10001"/>
                  </a:ext>
                </a:extLst>
              </a:tr>
              <a:tr h="370840">
                <a:tc>
                  <a:txBody>
                    <a:bodyPr/>
                    <a:lstStyle/>
                    <a:p>
                      <a:pPr algn="ctr">
                        <a:lnSpc>
                          <a:spcPct val="115000"/>
                        </a:lnSpc>
                        <a:spcAft>
                          <a:spcPts val="0"/>
                        </a:spcAft>
                      </a:pPr>
                      <a:r>
                        <a:rPr lang="tr-TR" sz="1100">
                          <a:solidFill>
                            <a:srgbClr val="000000"/>
                          </a:solidFill>
                          <a:latin typeface="Calibri"/>
                          <a:ea typeface="Calibri"/>
                          <a:cs typeface="Times New Roman"/>
                        </a:rPr>
                        <a:t>İş Aramayıp Çalışmaya Hazır Olanlar</a:t>
                      </a:r>
                      <a:endParaRPr lang="tr-TR" sz="1100">
                        <a:latin typeface="Calibri"/>
                        <a:ea typeface="Calibri"/>
                        <a:cs typeface="Times New Roman"/>
                      </a:endParaRPr>
                    </a:p>
                  </a:txBody>
                  <a:tcPr marL="68580" marR="68580" marT="0" marB="0"/>
                </a:tc>
                <a:tc>
                  <a:txBody>
                    <a:bodyPr/>
                    <a:lstStyle/>
                    <a:p>
                      <a:pPr algn="ctr">
                        <a:lnSpc>
                          <a:spcPct val="115000"/>
                        </a:lnSpc>
                        <a:spcAft>
                          <a:spcPts val="0"/>
                        </a:spcAft>
                      </a:pPr>
                      <a:r>
                        <a:rPr lang="tr-TR" sz="1100" dirty="0" smtClean="0">
                          <a:solidFill>
                            <a:srgbClr val="000000"/>
                          </a:solidFill>
                          <a:latin typeface="Calibri"/>
                          <a:ea typeface="Calibri"/>
                          <a:cs typeface="Times New Roman"/>
                        </a:rPr>
                        <a:t>6,3</a:t>
                      </a:r>
                      <a:endParaRPr lang="tr-TR" sz="1100" dirty="0">
                        <a:latin typeface="Calibri"/>
                        <a:ea typeface="Calibri"/>
                        <a:cs typeface="Times New Roman"/>
                      </a:endParaRPr>
                    </a:p>
                  </a:txBody>
                  <a:tcPr marL="68580" marR="68580" marT="0" marB="0"/>
                </a:tc>
                <a:tc>
                  <a:txBody>
                    <a:bodyPr/>
                    <a:lstStyle/>
                    <a:p>
                      <a:pPr algn="ctr">
                        <a:lnSpc>
                          <a:spcPct val="115000"/>
                        </a:lnSpc>
                        <a:spcAft>
                          <a:spcPts val="0"/>
                        </a:spcAft>
                      </a:pPr>
                      <a:r>
                        <a:rPr lang="tr-TR" sz="1100" dirty="0">
                          <a:solidFill>
                            <a:srgbClr val="000000"/>
                          </a:solidFill>
                          <a:latin typeface="Calibri"/>
                          <a:ea typeface="Calibri"/>
                          <a:cs typeface="Times New Roman"/>
                        </a:rPr>
                        <a:t>12.1</a:t>
                      </a:r>
                      <a:endParaRPr lang="tr-TR" sz="1100" dirty="0">
                        <a:latin typeface="Calibri"/>
                        <a:ea typeface="Calibri"/>
                        <a:cs typeface="Times New Roman"/>
                      </a:endParaRPr>
                    </a:p>
                  </a:txBody>
                  <a:tcPr marL="68580" marR="68580" marT="0" marB="0"/>
                </a:tc>
                <a:extLst>
                  <a:ext uri="{0D108BD9-81ED-4DB2-BD59-A6C34878D82A}">
                    <a16:rowId xmlns="" xmlns:a16="http://schemas.microsoft.com/office/drawing/2014/main" val="10002"/>
                  </a:ext>
                </a:extLst>
              </a:tr>
              <a:tr h="370840">
                <a:tc>
                  <a:txBody>
                    <a:bodyPr/>
                    <a:lstStyle/>
                    <a:p>
                      <a:pPr algn="ctr">
                        <a:lnSpc>
                          <a:spcPct val="115000"/>
                        </a:lnSpc>
                        <a:spcAft>
                          <a:spcPts val="0"/>
                        </a:spcAft>
                      </a:pPr>
                      <a:r>
                        <a:rPr lang="tr-TR" sz="1100">
                          <a:solidFill>
                            <a:srgbClr val="000000"/>
                          </a:solidFill>
                          <a:latin typeface="Calibri"/>
                          <a:ea typeface="Calibri"/>
                          <a:cs typeface="Times New Roman"/>
                        </a:rPr>
                        <a:t>Mevsimlik Çalışanlar</a:t>
                      </a:r>
                      <a:endParaRPr lang="tr-TR" sz="1100">
                        <a:latin typeface="Calibri"/>
                        <a:ea typeface="Calibri"/>
                        <a:cs typeface="Times New Roman"/>
                      </a:endParaRPr>
                    </a:p>
                  </a:txBody>
                  <a:tcPr marL="68580" marR="68580" marT="0" marB="0"/>
                </a:tc>
                <a:tc>
                  <a:txBody>
                    <a:bodyPr/>
                    <a:lstStyle/>
                    <a:p>
                      <a:pPr algn="ctr">
                        <a:lnSpc>
                          <a:spcPct val="115000"/>
                        </a:lnSpc>
                        <a:spcAft>
                          <a:spcPts val="0"/>
                        </a:spcAft>
                      </a:pPr>
                      <a:r>
                        <a:rPr lang="tr-TR" sz="1100" dirty="0" smtClean="0">
                          <a:solidFill>
                            <a:srgbClr val="000000"/>
                          </a:solidFill>
                          <a:latin typeface="Calibri"/>
                          <a:ea typeface="Calibri"/>
                          <a:cs typeface="Times New Roman"/>
                        </a:rPr>
                        <a:t>0.2</a:t>
                      </a:r>
                      <a:endParaRPr lang="tr-TR" sz="1100" dirty="0">
                        <a:latin typeface="Calibri"/>
                        <a:ea typeface="Calibri"/>
                        <a:cs typeface="Times New Roman"/>
                      </a:endParaRPr>
                    </a:p>
                  </a:txBody>
                  <a:tcPr marL="68580" marR="68580" marT="0" marB="0"/>
                </a:tc>
                <a:tc>
                  <a:txBody>
                    <a:bodyPr/>
                    <a:lstStyle/>
                    <a:p>
                      <a:pPr algn="ctr">
                        <a:lnSpc>
                          <a:spcPct val="115000"/>
                        </a:lnSpc>
                        <a:spcAft>
                          <a:spcPts val="0"/>
                        </a:spcAft>
                      </a:pPr>
                      <a:r>
                        <a:rPr lang="tr-TR" sz="1100">
                          <a:solidFill>
                            <a:srgbClr val="000000"/>
                          </a:solidFill>
                          <a:latin typeface="Calibri"/>
                          <a:ea typeface="Calibri"/>
                          <a:cs typeface="Times New Roman"/>
                        </a:rPr>
                        <a:t>0.3</a:t>
                      </a:r>
                      <a:endParaRPr lang="tr-TR" sz="1100">
                        <a:latin typeface="Calibri"/>
                        <a:ea typeface="Calibri"/>
                        <a:cs typeface="Times New Roman"/>
                      </a:endParaRPr>
                    </a:p>
                  </a:txBody>
                  <a:tcPr marL="68580" marR="68580" marT="0" marB="0"/>
                </a:tc>
                <a:extLst>
                  <a:ext uri="{0D108BD9-81ED-4DB2-BD59-A6C34878D82A}">
                    <a16:rowId xmlns="" xmlns:a16="http://schemas.microsoft.com/office/drawing/2014/main" val="10003"/>
                  </a:ext>
                </a:extLst>
              </a:tr>
              <a:tr h="370840">
                <a:tc>
                  <a:txBody>
                    <a:bodyPr/>
                    <a:lstStyle/>
                    <a:p>
                      <a:pPr algn="ctr">
                        <a:lnSpc>
                          <a:spcPct val="115000"/>
                        </a:lnSpc>
                        <a:spcAft>
                          <a:spcPts val="0"/>
                        </a:spcAft>
                      </a:pPr>
                      <a:r>
                        <a:rPr lang="tr-TR" sz="1100">
                          <a:solidFill>
                            <a:srgbClr val="000000"/>
                          </a:solidFill>
                          <a:latin typeface="Calibri"/>
                          <a:ea typeface="Calibri"/>
                          <a:cs typeface="Times New Roman"/>
                        </a:rPr>
                        <a:t>Ev İşleriyle Meşgul</a:t>
                      </a:r>
                      <a:endParaRPr lang="tr-TR" sz="1100">
                        <a:latin typeface="Calibri"/>
                        <a:ea typeface="Calibri"/>
                        <a:cs typeface="Times New Roman"/>
                      </a:endParaRPr>
                    </a:p>
                  </a:txBody>
                  <a:tcPr marL="68580" marR="68580" marT="0" marB="0"/>
                </a:tc>
                <a:tc>
                  <a:txBody>
                    <a:bodyPr/>
                    <a:lstStyle/>
                    <a:p>
                      <a:pPr algn="ctr">
                        <a:lnSpc>
                          <a:spcPct val="115000"/>
                        </a:lnSpc>
                        <a:spcAft>
                          <a:spcPts val="0"/>
                        </a:spcAft>
                      </a:pPr>
                      <a:r>
                        <a:rPr lang="tr-TR" sz="1100">
                          <a:solidFill>
                            <a:srgbClr val="000000"/>
                          </a:solidFill>
                          <a:latin typeface="Calibri"/>
                          <a:ea typeface="Calibri"/>
                          <a:cs typeface="Times New Roman"/>
                        </a:rPr>
                        <a:t>61.3</a:t>
                      </a:r>
                      <a:endParaRPr lang="tr-TR" sz="1100">
                        <a:latin typeface="Calibri"/>
                        <a:ea typeface="Calibri"/>
                        <a:cs typeface="Times New Roman"/>
                      </a:endParaRPr>
                    </a:p>
                  </a:txBody>
                  <a:tcPr marL="68580" marR="68580" marT="0" marB="0"/>
                </a:tc>
                <a:tc>
                  <a:txBody>
                    <a:bodyPr/>
                    <a:lstStyle/>
                    <a:p>
                      <a:pPr algn="ctr">
                        <a:lnSpc>
                          <a:spcPct val="115000"/>
                        </a:lnSpc>
                        <a:spcAft>
                          <a:spcPts val="0"/>
                        </a:spcAft>
                      </a:pPr>
                      <a:r>
                        <a:rPr lang="tr-TR" sz="1100">
                          <a:solidFill>
                            <a:srgbClr val="000000"/>
                          </a:solidFill>
                          <a:latin typeface="Calibri"/>
                          <a:ea typeface="Calibri"/>
                          <a:cs typeface="Times New Roman"/>
                        </a:rPr>
                        <a:t>0</a:t>
                      </a:r>
                      <a:endParaRPr lang="tr-TR" sz="1100">
                        <a:latin typeface="Calibri"/>
                        <a:ea typeface="Calibri"/>
                        <a:cs typeface="Times New Roman"/>
                      </a:endParaRPr>
                    </a:p>
                  </a:txBody>
                  <a:tcPr marL="68580" marR="68580" marT="0" marB="0"/>
                </a:tc>
                <a:extLst>
                  <a:ext uri="{0D108BD9-81ED-4DB2-BD59-A6C34878D82A}">
                    <a16:rowId xmlns="" xmlns:a16="http://schemas.microsoft.com/office/drawing/2014/main" val="10004"/>
                  </a:ext>
                </a:extLst>
              </a:tr>
              <a:tr h="370840">
                <a:tc>
                  <a:txBody>
                    <a:bodyPr/>
                    <a:lstStyle/>
                    <a:p>
                      <a:pPr algn="ctr">
                        <a:lnSpc>
                          <a:spcPct val="115000"/>
                        </a:lnSpc>
                        <a:spcAft>
                          <a:spcPts val="0"/>
                        </a:spcAft>
                      </a:pPr>
                      <a:r>
                        <a:rPr lang="tr-TR" sz="1100">
                          <a:solidFill>
                            <a:srgbClr val="000000"/>
                          </a:solidFill>
                          <a:latin typeface="Calibri"/>
                          <a:ea typeface="Calibri"/>
                          <a:cs typeface="Times New Roman"/>
                        </a:rPr>
                        <a:t>Öğrenci</a:t>
                      </a:r>
                      <a:endParaRPr lang="tr-TR" sz="1100">
                        <a:latin typeface="Calibri"/>
                        <a:ea typeface="Calibri"/>
                        <a:cs typeface="Times New Roman"/>
                      </a:endParaRPr>
                    </a:p>
                  </a:txBody>
                  <a:tcPr marL="68580" marR="68580" marT="0" marB="0"/>
                </a:tc>
                <a:tc>
                  <a:txBody>
                    <a:bodyPr/>
                    <a:lstStyle/>
                    <a:p>
                      <a:pPr algn="ctr">
                        <a:lnSpc>
                          <a:spcPct val="115000"/>
                        </a:lnSpc>
                        <a:spcAft>
                          <a:spcPts val="0"/>
                        </a:spcAft>
                      </a:pPr>
                      <a:r>
                        <a:rPr lang="tr-TR" sz="1100">
                          <a:solidFill>
                            <a:srgbClr val="000000"/>
                          </a:solidFill>
                          <a:latin typeface="Calibri"/>
                          <a:ea typeface="Calibri"/>
                          <a:cs typeface="Times New Roman"/>
                        </a:rPr>
                        <a:t>11.0</a:t>
                      </a:r>
                      <a:endParaRPr lang="tr-TR" sz="1100">
                        <a:latin typeface="Calibri"/>
                        <a:ea typeface="Calibri"/>
                        <a:cs typeface="Times New Roman"/>
                      </a:endParaRPr>
                    </a:p>
                  </a:txBody>
                  <a:tcPr marL="68580" marR="68580" marT="0" marB="0"/>
                </a:tc>
                <a:tc>
                  <a:txBody>
                    <a:bodyPr/>
                    <a:lstStyle/>
                    <a:p>
                      <a:pPr algn="ctr">
                        <a:lnSpc>
                          <a:spcPct val="115000"/>
                        </a:lnSpc>
                        <a:spcAft>
                          <a:spcPts val="0"/>
                        </a:spcAft>
                      </a:pPr>
                      <a:r>
                        <a:rPr lang="tr-TR" sz="1100">
                          <a:solidFill>
                            <a:srgbClr val="000000"/>
                          </a:solidFill>
                          <a:latin typeface="Calibri"/>
                          <a:ea typeface="Calibri"/>
                          <a:cs typeface="Times New Roman"/>
                        </a:rPr>
                        <a:t>29.0</a:t>
                      </a:r>
                      <a:endParaRPr lang="tr-TR" sz="1100">
                        <a:latin typeface="Calibri"/>
                        <a:ea typeface="Calibri"/>
                        <a:cs typeface="Times New Roman"/>
                      </a:endParaRPr>
                    </a:p>
                  </a:txBody>
                  <a:tcPr marL="68580" marR="68580" marT="0" marB="0"/>
                </a:tc>
                <a:extLst>
                  <a:ext uri="{0D108BD9-81ED-4DB2-BD59-A6C34878D82A}">
                    <a16:rowId xmlns="" xmlns:a16="http://schemas.microsoft.com/office/drawing/2014/main" val="10005"/>
                  </a:ext>
                </a:extLst>
              </a:tr>
              <a:tr h="370840">
                <a:tc>
                  <a:txBody>
                    <a:bodyPr/>
                    <a:lstStyle/>
                    <a:p>
                      <a:pPr algn="ctr">
                        <a:lnSpc>
                          <a:spcPct val="115000"/>
                        </a:lnSpc>
                        <a:spcAft>
                          <a:spcPts val="0"/>
                        </a:spcAft>
                      </a:pPr>
                      <a:r>
                        <a:rPr lang="tr-TR" sz="1100">
                          <a:solidFill>
                            <a:srgbClr val="000000"/>
                          </a:solidFill>
                          <a:latin typeface="Calibri"/>
                          <a:ea typeface="Calibri"/>
                          <a:cs typeface="Times New Roman"/>
                        </a:rPr>
                        <a:t>Emekli</a:t>
                      </a:r>
                      <a:endParaRPr lang="tr-TR" sz="1100">
                        <a:latin typeface="Calibri"/>
                        <a:ea typeface="Calibri"/>
                        <a:cs typeface="Times New Roman"/>
                      </a:endParaRPr>
                    </a:p>
                  </a:txBody>
                  <a:tcPr marL="68580" marR="68580" marT="0" marB="0"/>
                </a:tc>
                <a:tc>
                  <a:txBody>
                    <a:bodyPr/>
                    <a:lstStyle/>
                    <a:p>
                      <a:pPr algn="ctr">
                        <a:lnSpc>
                          <a:spcPct val="115000"/>
                        </a:lnSpc>
                        <a:spcAft>
                          <a:spcPts val="0"/>
                        </a:spcAft>
                      </a:pPr>
                      <a:r>
                        <a:rPr lang="tr-TR" sz="1100">
                          <a:solidFill>
                            <a:srgbClr val="000000"/>
                          </a:solidFill>
                          <a:latin typeface="Calibri"/>
                          <a:ea typeface="Calibri"/>
                          <a:cs typeface="Times New Roman"/>
                        </a:rPr>
                        <a:t>4.3</a:t>
                      </a:r>
                      <a:endParaRPr lang="tr-TR" sz="1100">
                        <a:latin typeface="Calibri"/>
                        <a:ea typeface="Calibri"/>
                        <a:cs typeface="Times New Roman"/>
                      </a:endParaRPr>
                    </a:p>
                  </a:txBody>
                  <a:tcPr marL="68580" marR="68580" marT="0" marB="0"/>
                </a:tc>
                <a:tc>
                  <a:txBody>
                    <a:bodyPr/>
                    <a:lstStyle/>
                    <a:p>
                      <a:pPr algn="ctr">
                        <a:lnSpc>
                          <a:spcPct val="115000"/>
                        </a:lnSpc>
                        <a:spcAft>
                          <a:spcPts val="0"/>
                        </a:spcAft>
                      </a:pPr>
                      <a:r>
                        <a:rPr lang="tr-TR" sz="1100">
                          <a:solidFill>
                            <a:srgbClr val="000000"/>
                          </a:solidFill>
                          <a:latin typeface="Calibri"/>
                          <a:ea typeface="Calibri"/>
                          <a:cs typeface="Times New Roman"/>
                        </a:rPr>
                        <a:t>37.9</a:t>
                      </a:r>
                      <a:endParaRPr lang="tr-TR" sz="1100">
                        <a:latin typeface="Calibri"/>
                        <a:ea typeface="Calibri"/>
                        <a:cs typeface="Times New Roman"/>
                      </a:endParaRPr>
                    </a:p>
                  </a:txBody>
                  <a:tcPr marL="68580" marR="68580" marT="0" marB="0"/>
                </a:tc>
                <a:extLst>
                  <a:ext uri="{0D108BD9-81ED-4DB2-BD59-A6C34878D82A}">
                    <a16:rowId xmlns="" xmlns:a16="http://schemas.microsoft.com/office/drawing/2014/main" val="10006"/>
                  </a:ext>
                </a:extLst>
              </a:tr>
              <a:tr h="370840">
                <a:tc>
                  <a:txBody>
                    <a:bodyPr/>
                    <a:lstStyle/>
                    <a:p>
                      <a:pPr algn="ctr">
                        <a:lnSpc>
                          <a:spcPct val="115000"/>
                        </a:lnSpc>
                        <a:spcAft>
                          <a:spcPts val="0"/>
                        </a:spcAft>
                      </a:pPr>
                      <a:r>
                        <a:rPr lang="tr-TR" sz="1100">
                          <a:solidFill>
                            <a:srgbClr val="000000"/>
                          </a:solidFill>
                          <a:latin typeface="Calibri"/>
                          <a:ea typeface="Calibri"/>
                          <a:cs typeface="Times New Roman"/>
                        </a:rPr>
                        <a:t>Çalışamaz Halde</a:t>
                      </a:r>
                      <a:endParaRPr lang="tr-TR" sz="1100">
                        <a:latin typeface="Calibri"/>
                        <a:ea typeface="Calibri"/>
                        <a:cs typeface="Times New Roman"/>
                      </a:endParaRPr>
                    </a:p>
                  </a:txBody>
                  <a:tcPr marL="68580" marR="68580" marT="0" marB="0"/>
                </a:tc>
                <a:tc>
                  <a:txBody>
                    <a:bodyPr/>
                    <a:lstStyle/>
                    <a:p>
                      <a:pPr algn="ctr">
                        <a:lnSpc>
                          <a:spcPct val="115000"/>
                        </a:lnSpc>
                        <a:spcAft>
                          <a:spcPts val="0"/>
                        </a:spcAft>
                      </a:pPr>
                      <a:r>
                        <a:rPr lang="tr-TR" sz="1100">
                          <a:solidFill>
                            <a:srgbClr val="000000"/>
                          </a:solidFill>
                          <a:latin typeface="Calibri"/>
                          <a:ea typeface="Calibri"/>
                          <a:cs typeface="Times New Roman"/>
                        </a:rPr>
                        <a:t>11.1</a:t>
                      </a:r>
                      <a:endParaRPr lang="tr-TR" sz="1100">
                        <a:latin typeface="Calibri"/>
                        <a:ea typeface="Calibri"/>
                        <a:cs typeface="Times New Roman"/>
                      </a:endParaRPr>
                    </a:p>
                  </a:txBody>
                  <a:tcPr marL="68580" marR="68580" marT="0" marB="0"/>
                </a:tc>
                <a:tc>
                  <a:txBody>
                    <a:bodyPr/>
                    <a:lstStyle/>
                    <a:p>
                      <a:pPr algn="ctr">
                        <a:lnSpc>
                          <a:spcPct val="115000"/>
                        </a:lnSpc>
                        <a:spcAft>
                          <a:spcPts val="0"/>
                        </a:spcAft>
                      </a:pPr>
                      <a:r>
                        <a:rPr lang="tr-TR" sz="1100">
                          <a:solidFill>
                            <a:srgbClr val="000000"/>
                          </a:solidFill>
                          <a:latin typeface="Calibri"/>
                          <a:ea typeface="Calibri"/>
                          <a:cs typeface="Times New Roman"/>
                        </a:rPr>
                        <a:t>16.3</a:t>
                      </a:r>
                      <a:endParaRPr lang="tr-TR" sz="1100">
                        <a:latin typeface="Calibri"/>
                        <a:ea typeface="Calibri"/>
                        <a:cs typeface="Times New Roman"/>
                      </a:endParaRPr>
                    </a:p>
                  </a:txBody>
                  <a:tcPr marL="68580" marR="68580" marT="0" marB="0"/>
                </a:tc>
                <a:extLst>
                  <a:ext uri="{0D108BD9-81ED-4DB2-BD59-A6C34878D82A}">
                    <a16:rowId xmlns="" xmlns:a16="http://schemas.microsoft.com/office/drawing/2014/main" val="10007"/>
                  </a:ext>
                </a:extLst>
              </a:tr>
              <a:tr h="370840">
                <a:tc>
                  <a:txBody>
                    <a:bodyPr/>
                    <a:lstStyle/>
                    <a:p>
                      <a:pPr algn="ctr">
                        <a:lnSpc>
                          <a:spcPct val="115000"/>
                        </a:lnSpc>
                        <a:spcAft>
                          <a:spcPts val="0"/>
                        </a:spcAft>
                      </a:pPr>
                      <a:r>
                        <a:rPr lang="tr-TR" sz="1100">
                          <a:solidFill>
                            <a:srgbClr val="000000"/>
                          </a:solidFill>
                          <a:latin typeface="Calibri"/>
                          <a:ea typeface="Calibri"/>
                          <a:cs typeface="Times New Roman"/>
                        </a:rPr>
                        <a:t>Diğer</a:t>
                      </a:r>
                      <a:endParaRPr lang="tr-TR" sz="1100">
                        <a:latin typeface="Calibri"/>
                        <a:ea typeface="Calibri"/>
                        <a:cs typeface="Times New Roman"/>
                      </a:endParaRPr>
                    </a:p>
                  </a:txBody>
                  <a:tcPr marL="68580" marR="68580" marT="0" marB="0"/>
                </a:tc>
                <a:tc>
                  <a:txBody>
                    <a:bodyPr/>
                    <a:lstStyle/>
                    <a:p>
                      <a:pPr algn="ctr">
                        <a:lnSpc>
                          <a:spcPct val="115000"/>
                        </a:lnSpc>
                        <a:spcAft>
                          <a:spcPts val="0"/>
                        </a:spcAft>
                      </a:pPr>
                      <a:r>
                        <a:rPr lang="tr-TR" sz="1100">
                          <a:solidFill>
                            <a:srgbClr val="000000"/>
                          </a:solidFill>
                          <a:latin typeface="Calibri"/>
                          <a:ea typeface="Calibri"/>
                          <a:cs typeface="Times New Roman"/>
                        </a:rPr>
                        <a:t>6.7</a:t>
                      </a:r>
                      <a:endParaRPr lang="tr-TR" sz="1100">
                        <a:latin typeface="Calibri"/>
                        <a:ea typeface="Calibri"/>
                        <a:cs typeface="Times New Roman"/>
                      </a:endParaRPr>
                    </a:p>
                  </a:txBody>
                  <a:tcPr marL="68580" marR="68580" marT="0" marB="0"/>
                </a:tc>
                <a:tc>
                  <a:txBody>
                    <a:bodyPr/>
                    <a:lstStyle/>
                    <a:p>
                      <a:pPr algn="ctr">
                        <a:lnSpc>
                          <a:spcPct val="115000"/>
                        </a:lnSpc>
                        <a:spcAft>
                          <a:spcPts val="0"/>
                        </a:spcAft>
                      </a:pPr>
                      <a:r>
                        <a:rPr lang="tr-TR" sz="1100" dirty="0">
                          <a:solidFill>
                            <a:srgbClr val="000000"/>
                          </a:solidFill>
                          <a:latin typeface="Calibri"/>
                          <a:ea typeface="Calibri"/>
                          <a:cs typeface="Times New Roman"/>
                        </a:rPr>
                        <a:t>4.5</a:t>
                      </a:r>
                      <a:endParaRPr lang="tr-TR" sz="1100" dirty="0">
                        <a:latin typeface="Calibri"/>
                        <a:ea typeface="Calibri"/>
                        <a:cs typeface="Times New Roman"/>
                      </a:endParaRPr>
                    </a:p>
                  </a:txBody>
                  <a:tcPr marL="68580" marR="68580" marT="0" marB="0"/>
                </a:tc>
                <a:extLst>
                  <a:ext uri="{0D108BD9-81ED-4DB2-BD59-A6C34878D82A}">
                    <a16:rowId xmlns="" xmlns:a16="http://schemas.microsoft.com/office/drawing/2014/main" val="10008"/>
                  </a:ext>
                </a:extLst>
              </a:tr>
            </a:tbl>
          </a:graphicData>
        </a:graphic>
      </p:graphicFrame>
      <p:pic>
        <p:nvPicPr>
          <p:cNvPr id="13" name="Resim 12"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14" name="Resim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15" name="Resim 14"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16" name="Resim 15"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17" name="Resim 16"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7 İçerik Yer Tutucusu" descr="Resim2.png"/>
          <p:cNvPicPr>
            <a:picLocks noGrp="1" noChangeAspect="1"/>
          </p:cNvPicPr>
          <p:nvPr>
            <p:ph idx="1"/>
          </p:nvPr>
        </p:nvPicPr>
        <p:blipFill>
          <a:blip r:embed="rId2"/>
          <a:stretch>
            <a:fillRect/>
          </a:stretch>
        </p:blipFill>
        <p:spPr>
          <a:xfrm>
            <a:off x="899592" y="1649204"/>
            <a:ext cx="7715200" cy="3591108"/>
          </a:xfrm>
        </p:spPr>
      </p:pic>
      <p:sp>
        <p:nvSpPr>
          <p:cNvPr id="9" name="8 Dikdörtgen"/>
          <p:cNvSpPr/>
          <p:nvPr/>
        </p:nvSpPr>
        <p:spPr>
          <a:xfrm>
            <a:off x="1409698" y="1123136"/>
            <a:ext cx="6429388" cy="369332"/>
          </a:xfrm>
          <a:prstGeom prst="rect">
            <a:avLst/>
          </a:prstGeom>
        </p:spPr>
        <p:txBody>
          <a:bodyPr wrap="square">
            <a:spAutoFit/>
          </a:bodyPr>
          <a:lstStyle/>
          <a:p>
            <a:pPr algn="ctr"/>
            <a:r>
              <a:rPr lang="tr-TR" b="1" dirty="0" smtClean="0"/>
              <a:t>Tarım </a:t>
            </a:r>
            <a:r>
              <a:rPr lang="tr-TR" b="1" dirty="0"/>
              <a:t>ve Tarım Dışı Kadın İstihdam Oranları (TÜİK)</a:t>
            </a:r>
          </a:p>
        </p:txBody>
      </p:sp>
      <p:pic>
        <p:nvPicPr>
          <p:cNvPr id="14" name="Resim 13" descr="C:\Users\Asus8623\AppData\Local\Temp\Rar$DR79.520\04.Logolar\04.Logolar\Logolar&amp;Dosya_Sirtliklari\LOGOLAR\11. ÇSGB LOGO-dikey.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15" name="Resim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16" name="Resim 15" descr="C:\Users\Asus8623\AppData\Local\Temp\Rar$DR46.520\04.Logolar\04.Logolar\Logolar&amp;Dosya_Sirtliklari\LOGOLAR\4. IKGPRO-Yatay.pn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17" name="Resim 16" descr="C:\Users\Asus8623\AppData\Local\Temp\Rar$DR22.520\04.Logolar\04.Logolar\Logolar&amp;Dosya_Sirtliklari\LOGOLAR\9. SGK.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18" name="Resim 17" descr="ab-isbirligi"/>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428596" y="1628800"/>
            <a:ext cx="8103844" cy="2862322"/>
          </a:xfrm>
          <a:prstGeom prst="rect">
            <a:avLst/>
          </a:prstGeom>
        </p:spPr>
        <p:txBody>
          <a:bodyPr wrap="square">
            <a:spAutoFit/>
          </a:bodyPr>
          <a:lstStyle/>
          <a:p>
            <a:pPr algn="just"/>
            <a:r>
              <a:rPr lang="tr-TR" dirty="0"/>
              <a:t>TRB2 Bölgesi, </a:t>
            </a:r>
            <a:r>
              <a:rPr lang="tr-TR" dirty="0" smtClean="0"/>
              <a:t>2015 </a:t>
            </a:r>
            <a:r>
              <a:rPr lang="tr-TR" dirty="0"/>
              <a:t>yılı işgücüne katılım oranında </a:t>
            </a:r>
            <a:r>
              <a:rPr lang="tr-TR" dirty="0" smtClean="0"/>
              <a:t>%49,2 </a:t>
            </a:r>
            <a:r>
              <a:rPr lang="tr-TR" dirty="0"/>
              <a:t>ile Düzey 2 bölgeleri arasında 23. sırada yer almaktadır. </a:t>
            </a:r>
            <a:r>
              <a:rPr lang="tr-TR" dirty="0" smtClean="0"/>
              <a:t>Bölgede </a:t>
            </a:r>
            <a:r>
              <a:rPr lang="tr-TR" dirty="0"/>
              <a:t>işgücüne katılım oranının en yüksek olduğu yaş aralığı 25-34 iken cinsiyete göre işgücüne katılım oranında eşitsiz bir durum yaşandığı görülmektedir. Erkeklerin işgücüne katılım oranı kadınların oranının yaklaşık dört katıdır. İstihdam oranında ise erkeklerin istihdam oranı (%63,2) kadın istihdam oranının (%20,9) üç katından fazladır. </a:t>
            </a:r>
            <a:r>
              <a:rPr lang="tr-TR" dirty="0" smtClean="0"/>
              <a:t>2015 </a:t>
            </a:r>
            <a:r>
              <a:rPr lang="tr-TR" dirty="0"/>
              <a:t>yılı istihdam verilerine </a:t>
            </a:r>
            <a:r>
              <a:rPr lang="tr-TR" dirty="0" smtClean="0"/>
              <a:t>göre </a:t>
            </a:r>
            <a:r>
              <a:rPr lang="tr-TR" dirty="0"/>
              <a:t>ana sektörlerin dağılımında %44,33 ile tarım sektörü başı çekerken %38,57 ile hizmetler sektörü ve %17,08 ile sanayi sektörü tarım sektörünü takip etmektedirler. İşsizlikte ise TRB2 Bölgesi </a:t>
            </a:r>
            <a:r>
              <a:rPr lang="tr-TR" dirty="0" smtClean="0"/>
              <a:t>2015 </a:t>
            </a:r>
            <a:r>
              <a:rPr lang="tr-TR" dirty="0"/>
              <a:t>yılında %8,9’luk oran ile Düzey 2 bölgeleri arasında 18. sırada yer alırken işsizliğin en fazla olduğu yaş aralığı 20-24’tür. </a:t>
            </a:r>
          </a:p>
        </p:txBody>
      </p:sp>
      <p:pic>
        <p:nvPicPr>
          <p:cNvPr id="4" name="Resim 3" descr="C:\Users\Asus8623\AppData\Local\Temp\Rar$DR79.520\04.Logolar\04.Logolar\Logolar&amp;Dosya_Sirtliklari\LOGOLAR\11. ÇSGB LOGO-dikey.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5342637"/>
            <a:ext cx="1368152" cy="678652"/>
          </a:xfrm>
          <a:prstGeom prst="rect">
            <a:avLst/>
          </a:prstGeom>
          <a:noFill/>
          <a:ln>
            <a:noFill/>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64" y="6168642"/>
            <a:ext cx="583856" cy="449863"/>
          </a:xfrm>
          <a:prstGeom prst="rect">
            <a:avLst/>
          </a:prstGeom>
        </p:spPr>
      </p:pic>
      <p:pic>
        <p:nvPicPr>
          <p:cNvPr id="6" name="Resim 5" descr="C:\Users\Asus8623\AppData\Local\Temp\Rar$DR46.520\04.Logolar\04.Logolar\Logolar&amp;Dosya_Sirtliklari\LOGOLAR\4. IKGPRO-Yatay.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5481231"/>
            <a:ext cx="1350490" cy="401461"/>
          </a:xfrm>
          <a:prstGeom prst="rect">
            <a:avLst/>
          </a:prstGeom>
          <a:noFill/>
          <a:ln>
            <a:noFill/>
          </a:ln>
        </p:spPr>
      </p:pic>
      <p:pic>
        <p:nvPicPr>
          <p:cNvPr id="7" name="Resim 6" descr="C:\Users\Asus8623\AppData\Local\Temp\Rar$DR22.520\04.Logolar\04.Logolar\Logolar&amp;Dosya_Sirtliklari\LOGOLAR\9. SGK.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5120" y="5399934"/>
            <a:ext cx="1078544" cy="564057"/>
          </a:xfrm>
          <a:prstGeom prst="rect">
            <a:avLst/>
          </a:prstGeom>
          <a:noFill/>
          <a:ln>
            <a:noFill/>
          </a:ln>
        </p:spPr>
      </p:pic>
      <p:pic>
        <p:nvPicPr>
          <p:cNvPr id="8" name="Resim 7" descr="ab-isbirligi"/>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19872" y="35873"/>
            <a:ext cx="2073351" cy="1134271"/>
          </a:xfrm>
          <a:prstGeom prst="rect">
            <a:avLst/>
          </a:prstGeom>
          <a:noFill/>
          <a:ln>
            <a:no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852</TotalTime>
  <Words>2234</Words>
  <Application>Microsoft Office PowerPoint</Application>
  <PresentationFormat>Ekran Gösterisi (4:3)</PresentationFormat>
  <Paragraphs>425</Paragraphs>
  <Slides>34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34</vt:i4>
      </vt:variant>
    </vt:vector>
  </HeadingPairs>
  <TitlesOfParts>
    <vt:vector size="39" baseType="lpstr">
      <vt:lpstr>Arial</vt:lpstr>
      <vt:lpstr>Calibri</vt:lpstr>
      <vt:lpstr>Times New Roman</vt:lpstr>
      <vt:lpstr>Wingdings</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Kayıtlı İşsiz </vt:lpstr>
      <vt:lpstr>PowerPoint Sunusu</vt:lpstr>
      <vt:lpstr>PowerPoint Sunusu</vt:lpstr>
      <vt:lpstr>PowerPoint Sunusu</vt:lpstr>
      <vt:lpstr>Açık İşler</vt:lpstr>
      <vt:lpstr>PowerPoint Sunusu</vt:lpstr>
      <vt:lpstr>PowerPoint Sunusu</vt:lpstr>
      <vt:lpstr>PowerPoint Sunusu</vt:lpstr>
      <vt:lpstr>İşe Yerleştirmeler</vt:lpstr>
      <vt:lpstr>PowerPoint Sunusu</vt:lpstr>
      <vt:lpstr>PowerPoint Sunusu</vt:lpstr>
      <vt:lpstr>PowerPoint Sunusu</vt:lpstr>
      <vt:lpstr>İşsizlik Ödeneği</vt:lpstr>
      <vt:lpstr>PowerPoint Sunusu</vt:lpstr>
      <vt:lpstr>PowerPoint Sunusu</vt:lpstr>
      <vt:lpstr>PowerPoint Sunusu</vt:lpstr>
      <vt:lpstr>Muş’ta Çalışanların Sektörlere ve Cinsiyete Göre Dağılımı</vt:lpstr>
      <vt:lpstr>PowerPoint Sunusu</vt:lpstr>
      <vt:lpstr>Çalışanların Meslek Gruplarına ve Cinsiyete Göre Dağılımı</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Dv2730et</dc:creator>
  <cp:lastModifiedBy>erkan</cp:lastModifiedBy>
  <cp:revision>173</cp:revision>
  <dcterms:created xsi:type="dcterms:W3CDTF">2013-11-14T06:50:43Z</dcterms:created>
  <dcterms:modified xsi:type="dcterms:W3CDTF">2016-11-28T19:49:46Z</dcterms:modified>
</cp:coreProperties>
</file>